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33"/>
  </p:notesMasterIdLst>
  <p:sldIdLst>
    <p:sldId id="287" r:id="rId2"/>
    <p:sldId id="262" r:id="rId3"/>
    <p:sldId id="256" r:id="rId4"/>
    <p:sldId id="261" r:id="rId5"/>
    <p:sldId id="284" r:id="rId6"/>
    <p:sldId id="301" r:id="rId7"/>
    <p:sldId id="263" r:id="rId8"/>
    <p:sldId id="267" r:id="rId9"/>
    <p:sldId id="303" r:id="rId10"/>
    <p:sldId id="302" r:id="rId11"/>
    <p:sldId id="304" r:id="rId12"/>
    <p:sldId id="285" r:id="rId13"/>
    <p:sldId id="275" r:id="rId14"/>
    <p:sldId id="288" r:id="rId15"/>
    <p:sldId id="269" r:id="rId16"/>
    <p:sldId id="289" r:id="rId17"/>
    <p:sldId id="293" r:id="rId18"/>
    <p:sldId id="291" r:id="rId19"/>
    <p:sldId id="264" r:id="rId20"/>
    <p:sldId id="273" r:id="rId21"/>
    <p:sldId id="294" r:id="rId22"/>
    <p:sldId id="295" r:id="rId23"/>
    <p:sldId id="307" r:id="rId24"/>
    <p:sldId id="296" r:id="rId25"/>
    <p:sldId id="297" r:id="rId26"/>
    <p:sldId id="298" r:id="rId27"/>
    <p:sldId id="299" r:id="rId28"/>
    <p:sldId id="305" r:id="rId29"/>
    <p:sldId id="279" r:id="rId30"/>
    <p:sldId id="300" r:id="rId31"/>
    <p:sldId id="306" r:id="rId32"/>
  </p:sldIdLst>
  <p:sldSz cx="9144000" cy="5143500" type="screen16x9"/>
  <p:notesSz cx="6858000" cy="9144000"/>
  <p:embeddedFontLst>
    <p:embeddedFont>
      <p:font typeface="Roboto Slab" panose="020F0502020204030204" pitchFamily="2" charset="0"/>
      <p:regular r:id="rId34"/>
      <p:bold r:id="rId35"/>
    </p:embeddedFont>
    <p:embeddedFont>
      <p:font typeface="Source Sans Pro" panose="020F0502020204030204" pitchFamily="3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9127"/>
    <a:srgbClr val="0091EA"/>
    <a:srgbClr val="FF5050"/>
    <a:srgbClr val="263238"/>
    <a:srgbClr val="DA1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85D551-8C79-4263-B4F7-227B05A3BD0B}">
  <a:tblStyle styleId="{A485D551-8C79-4263-B4F7-227B05A3BD0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18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45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690AC4-3FB2-4EA1-8569-C8F8703F03B8}" type="doc">
      <dgm:prSet loTypeId="urn:microsoft.com/office/officeart/2005/8/layout/venn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4CF298F-7D6C-40E6-84B0-263ADAD6C3C9}">
      <dgm:prSet phldrT="[Text]"/>
      <dgm:spPr>
        <a:solidFill>
          <a:srgbClr val="FF0000">
            <a:alpha val="50000"/>
          </a:srgbClr>
        </a:solidFill>
      </dgm:spPr>
      <dgm:t>
        <a:bodyPr/>
        <a:lstStyle/>
        <a:p>
          <a:endParaRPr lang="en-US" dirty="0"/>
        </a:p>
      </dgm:t>
    </dgm:pt>
    <dgm:pt modelId="{F5A97811-B21A-4B8A-B1D1-80B5DA8A4C3F}" type="parTrans" cxnId="{E1E7A0FF-89EB-468B-87B9-FB5782EB44B1}">
      <dgm:prSet/>
      <dgm:spPr/>
      <dgm:t>
        <a:bodyPr/>
        <a:lstStyle/>
        <a:p>
          <a:endParaRPr lang="en-US"/>
        </a:p>
      </dgm:t>
    </dgm:pt>
    <dgm:pt modelId="{BC950488-5E0C-4CD9-B689-7C40130BC121}" type="sibTrans" cxnId="{E1E7A0FF-89EB-468B-87B9-FB5782EB44B1}">
      <dgm:prSet/>
      <dgm:spPr/>
      <dgm:t>
        <a:bodyPr/>
        <a:lstStyle/>
        <a:p>
          <a:endParaRPr lang="en-US"/>
        </a:p>
      </dgm:t>
    </dgm:pt>
    <dgm:pt modelId="{E1329E09-241D-44E7-AF79-162B2332F104}">
      <dgm:prSet phldrT="[Text]"/>
      <dgm:spPr>
        <a:solidFill>
          <a:srgbClr val="FFC000">
            <a:alpha val="50000"/>
          </a:srgbClr>
        </a:solidFill>
      </dgm:spPr>
      <dgm:t>
        <a:bodyPr/>
        <a:lstStyle/>
        <a:p>
          <a:endParaRPr lang="en-US" dirty="0"/>
        </a:p>
      </dgm:t>
    </dgm:pt>
    <dgm:pt modelId="{D193F142-16B0-4B2E-BA97-3DB9550C9B65}" type="parTrans" cxnId="{C22B9ED3-8B48-4F54-8B65-998BDE49352C}">
      <dgm:prSet/>
      <dgm:spPr/>
      <dgm:t>
        <a:bodyPr/>
        <a:lstStyle/>
        <a:p>
          <a:endParaRPr lang="en-US"/>
        </a:p>
      </dgm:t>
    </dgm:pt>
    <dgm:pt modelId="{1574EDCA-3957-4F09-8F0D-DBFECF03C6F6}" type="sibTrans" cxnId="{C22B9ED3-8B48-4F54-8B65-998BDE49352C}">
      <dgm:prSet/>
      <dgm:spPr/>
      <dgm:t>
        <a:bodyPr/>
        <a:lstStyle/>
        <a:p>
          <a:endParaRPr lang="en-US"/>
        </a:p>
      </dgm:t>
    </dgm:pt>
    <dgm:pt modelId="{13AAE8E7-48CA-4AB0-8119-110979528437}" type="pres">
      <dgm:prSet presAssocID="{E1690AC4-3FB2-4EA1-8569-C8F8703F03B8}" presName="Name0" presStyleCnt="0">
        <dgm:presLayoutVars>
          <dgm:dir/>
          <dgm:resizeHandles val="exact"/>
        </dgm:presLayoutVars>
      </dgm:prSet>
      <dgm:spPr/>
    </dgm:pt>
    <dgm:pt modelId="{E6CAFD5B-5B93-4041-A99C-64272069050A}" type="pres">
      <dgm:prSet presAssocID="{14CF298F-7D6C-40E6-84B0-263ADAD6C3C9}" presName="Name5" presStyleLbl="vennNode1" presStyleIdx="0" presStyleCnt="2">
        <dgm:presLayoutVars>
          <dgm:bulletEnabled val="1"/>
        </dgm:presLayoutVars>
      </dgm:prSet>
      <dgm:spPr/>
    </dgm:pt>
    <dgm:pt modelId="{681AC5E1-7EEF-4663-9B10-A6A2D0F0987C}" type="pres">
      <dgm:prSet presAssocID="{BC950488-5E0C-4CD9-B689-7C40130BC121}" presName="space" presStyleCnt="0"/>
      <dgm:spPr/>
    </dgm:pt>
    <dgm:pt modelId="{4756DDD9-B2C0-47CD-A648-BC93D867F0BB}" type="pres">
      <dgm:prSet presAssocID="{E1329E09-241D-44E7-AF79-162B2332F104}" presName="Name5" presStyleLbl="vennNode1" presStyleIdx="1" presStyleCnt="2" custLinFactX="-20548" custLinFactNeighborX="-100000" custLinFactNeighborY="266">
        <dgm:presLayoutVars>
          <dgm:bulletEnabled val="1"/>
        </dgm:presLayoutVars>
      </dgm:prSet>
      <dgm:spPr/>
    </dgm:pt>
  </dgm:ptLst>
  <dgm:cxnLst>
    <dgm:cxn modelId="{878B6A06-3099-47F4-AFE2-E01EC6031475}" type="presOf" srcId="{E1329E09-241D-44E7-AF79-162B2332F104}" destId="{4756DDD9-B2C0-47CD-A648-BC93D867F0BB}" srcOrd="0" destOrd="0" presId="urn:microsoft.com/office/officeart/2005/8/layout/venn3"/>
    <dgm:cxn modelId="{50489124-ACF3-472A-95AE-8C97524C846C}" type="presOf" srcId="{14CF298F-7D6C-40E6-84B0-263ADAD6C3C9}" destId="{E6CAFD5B-5B93-4041-A99C-64272069050A}" srcOrd="0" destOrd="0" presId="urn:microsoft.com/office/officeart/2005/8/layout/venn3"/>
    <dgm:cxn modelId="{C22B9ED3-8B48-4F54-8B65-998BDE49352C}" srcId="{E1690AC4-3FB2-4EA1-8569-C8F8703F03B8}" destId="{E1329E09-241D-44E7-AF79-162B2332F104}" srcOrd="1" destOrd="0" parTransId="{D193F142-16B0-4B2E-BA97-3DB9550C9B65}" sibTransId="{1574EDCA-3957-4F09-8F0D-DBFECF03C6F6}"/>
    <dgm:cxn modelId="{393828DC-4E5E-4B82-8384-EC1FFFB544B7}" type="presOf" srcId="{E1690AC4-3FB2-4EA1-8569-C8F8703F03B8}" destId="{13AAE8E7-48CA-4AB0-8119-110979528437}" srcOrd="0" destOrd="0" presId="urn:microsoft.com/office/officeart/2005/8/layout/venn3"/>
    <dgm:cxn modelId="{E1E7A0FF-89EB-468B-87B9-FB5782EB44B1}" srcId="{E1690AC4-3FB2-4EA1-8569-C8F8703F03B8}" destId="{14CF298F-7D6C-40E6-84B0-263ADAD6C3C9}" srcOrd="0" destOrd="0" parTransId="{F5A97811-B21A-4B8A-B1D1-80B5DA8A4C3F}" sibTransId="{BC950488-5E0C-4CD9-B689-7C40130BC121}"/>
    <dgm:cxn modelId="{16C1C829-4D45-414B-B906-E9D972E78F8A}" type="presParOf" srcId="{13AAE8E7-48CA-4AB0-8119-110979528437}" destId="{E6CAFD5B-5B93-4041-A99C-64272069050A}" srcOrd="0" destOrd="0" presId="urn:microsoft.com/office/officeart/2005/8/layout/venn3"/>
    <dgm:cxn modelId="{B3A32342-5192-401B-9A26-6231028B1108}" type="presParOf" srcId="{13AAE8E7-48CA-4AB0-8119-110979528437}" destId="{681AC5E1-7EEF-4663-9B10-A6A2D0F0987C}" srcOrd="1" destOrd="0" presId="urn:microsoft.com/office/officeart/2005/8/layout/venn3"/>
    <dgm:cxn modelId="{6A523277-2510-4390-99A7-521AB1E6A4DA}" type="presParOf" srcId="{13AAE8E7-48CA-4AB0-8119-110979528437}" destId="{4756DDD9-B2C0-47CD-A648-BC93D867F0BB}" srcOrd="2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CAFD5B-5B93-4041-A99C-64272069050A}">
      <dsp:nvSpPr>
        <dsp:cNvPr id="0" name=""/>
        <dsp:cNvSpPr/>
      </dsp:nvSpPr>
      <dsp:spPr>
        <a:xfrm>
          <a:off x="4186" y="754100"/>
          <a:ext cx="2972358" cy="2972358"/>
        </a:xfrm>
        <a:prstGeom prst="ellipse">
          <a:avLst/>
        </a:prstGeom>
        <a:solidFill>
          <a:srgbClr val="FF0000">
            <a:alpha val="5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63579" tIns="82550" rIns="163579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439478" y="1189392"/>
        <a:ext cx="2101774" cy="2101774"/>
      </dsp:txXfrm>
    </dsp:sp>
    <dsp:sp modelId="{4756DDD9-B2C0-47CD-A648-BC93D867F0BB}">
      <dsp:nvSpPr>
        <dsp:cNvPr id="0" name=""/>
        <dsp:cNvSpPr/>
      </dsp:nvSpPr>
      <dsp:spPr>
        <a:xfrm>
          <a:off x="1176841" y="762006"/>
          <a:ext cx="2972358" cy="2972358"/>
        </a:xfrm>
        <a:prstGeom prst="ellipse">
          <a:avLst/>
        </a:prstGeom>
        <a:solidFill>
          <a:srgbClr val="FFC000">
            <a:alpha val="5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63579" tIns="82550" rIns="163579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1612133" y="1197298"/>
        <a:ext cx="2101774" cy="21017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jpg>
</file>

<file path=ppt/media/image23.png>
</file>

<file path=ppt/media/image24.jpg>
</file>

<file path=ppt/media/image25.jpg>
</file>

<file path=ppt/media/image26.jpg>
</file>

<file path=ppt/media/image27.png>
</file>

<file path=ppt/media/image28.png>
</file>

<file path=ppt/media/image29.png>
</file>

<file path=ppt/media/image3.png>
</file>

<file path=ppt/media/image30.jpg>
</file>

<file path=ppt/media/image31.jpg>
</file>

<file path=ppt/media/image32.png>
</file>

<file path=ppt/media/image33.jfif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5770970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36386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09814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68403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8206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67932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96287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97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94072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44007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2786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758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42853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1945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9414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19357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94800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18565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939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06519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7157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1"/>
          </p:nvPr>
        </p:nvSpPr>
        <p:spPr>
          <a:xfrm>
            <a:off x="786150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2"/>
          </p:nvPr>
        </p:nvSpPr>
        <p:spPr>
          <a:xfrm>
            <a:off x="3329992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3"/>
          </p:nvPr>
        </p:nvSpPr>
        <p:spPr>
          <a:xfrm>
            <a:off x="5873834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body" idx="1"/>
          </p:nvPr>
        </p:nvSpPr>
        <p:spPr>
          <a:xfrm>
            <a:off x="457200" y="4055343"/>
            <a:ext cx="8229600" cy="3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-92" y="4749844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slide" Target="slide31.xml"/><Relationship Id="rId5" Type="http://schemas.openxmlformats.org/officeDocument/2006/relationships/image" Target="../media/image13.jp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png"/><Relationship Id="rId4" Type="http://schemas.openxmlformats.org/officeDocument/2006/relationships/image" Target="../media/image20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image" Target="../media/image33.jf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2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26B473E0-6240-4A0E-A814-725F7860D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00" y="619685"/>
            <a:ext cx="7852399" cy="390412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9629190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1"/>
          <p:cNvSpPr txBox="1">
            <a:spLocks noGrp="1"/>
          </p:cNvSpPr>
          <p:nvPr>
            <p:ph type="sldNum" idx="12"/>
          </p:nvPr>
        </p:nvSpPr>
        <p:spPr>
          <a:xfrm>
            <a:off x="-92" y="4749844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7CC3D528-AFE0-45F2-AA2E-7DB4565A1E73}"/>
              </a:ext>
            </a:extLst>
          </p:cNvPr>
          <p:cNvSpPr txBox="1">
            <a:spLocks/>
          </p:cNvSpPr>
          <p:nvPr/>
        </p:nvSpPr>
        <p:spPr>
          <a:xfrm>
            <a:off x="1768262" y="121487"/>
            <a:ext cx="5607292" cy="3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-US" sz="3500" b="1" dirty="0" err="1">
                <a:solidFill>
                  <a:srgbClr val="0091EA"/>
                </a:solidFill>
              </a:rPr>
              <a:t>Tỷ</a:t>
            </a:r>
            <a:r>
              <a:rPr lang="en-US" sz="3500" b="1" dirty="0">
                <a:solidFill>
                  <a:srgbClr val="0091EA"/>
                </a:solidFill>
              </a:rPr>
              <a:t> </a:t>
            </a:r>
            <a:r>
              <a:rPr lang="en-US" sz="3500" b="1" dirty="0" err="1">
                <a:solidFill>
                  <a:srgbClr val="0091EA"/>
                </a:solidFill>
              </a:rPr>
              <a:t>trọng</a:t>
            </a:r>
            <a:r>
              <a:rPr lang="en-US" sz="3500" b="1" dirty="0">
                <a:solidFill>
                  <a:srgbClr val="0091EA"/>
                </a:solidFill>
              </a:rPr>
              <a:t> </a:t>
            </a:r>
            <a:r>
              <a:rPr lang="en-US" sz="3500" b="1" dirty="0" err="1">
                <a:solidFill>
                  <a:srgbClr val="0091EA"/>
                </a:solidFill>
              </a:rPr>
              <a:t>kỳ</a:t>
            </a:r>
            <a:r>
              <a:rPr lang="en-US" sz="3500" b="1" dirty="0">
                <a:solidFill>
                  <a:srgbClr val="0091EA"/>
                </a:solidFill>
              </a:rPr>
              <a:t> </a:t>
            </a:r>
            <a:r>
              <a:rPr lang="en-US" sz="3500" b="1" dirty="0" err="1">
                <a:solidFill>
                  <a:srgbClr val="0091EA"/>
                </a:solidFill>
              </a:rPr>
              <a:t>hạn</a:t>
            </a:r>
            <a:r>
              <a:rPr lang="en-US" sz="3500" b="1" dirty="0">
                <a:solidFill>
                  <a:srgbClr val="0091EA"/>
                </a:solidFill>
              </a:rPr>
              <a:t> </a:t>
            </a:r>
            <a:r>
              <a:rPr lang="en-US" sz="3500" b="1" dirty="0" err="1">
                <a:solidFill>
                  <a:srgbClr val="0091EA"/>
                </a:solidFill>
              </a:rPr>
              <a:t>tiền</a:t>
            </a:r>
            <a:r>
              <a:rPr lang="en-US" sz="3500" b="1" dirty="0">
                <a:solidFill>
                  <a:srgbClr val="0091EA"/>
                </a:solidFill>
              </a:rPr>
              <a:t> </a:t>
            </a:r>
            <a:r>
              <a:rPr lang="en-US" sz="3500" b="1" dirty="0" err="1">
                <a:solidFill>
                  <a:srgbClr val="0091EA"/>
                </a:solidFill>
              </a:rPr>
              <a:t>gửi</a:t>
            </a:r>
            <a:endParaRPr lang="en-US" sz="3500" b="1" dirty="0">
              <a:solidFill>
                <a:srgbClr val="0091EA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AAC799-6DA6-429A-9782-FA0EE5D1C7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667" r="23326"/>
          <a:stretch/>
        </p:blipFill>
        <p:spPr>
          <a:xfrm>
            <a:off x="-104394" y="-86953"/>
            <a:ext cx="1919212" cy="53311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Picture 9" descr="Chart, pie chart&#10;&#10;Description automatically generated">
            <a:extLst>
              <a:ext uri="{FF2B5EF4-FFF2-40B4-BE49-F238E27FC236}">
                <a16:creationId xmlns:a16="http://schemas.microsoft.com/office/drawing/2014/main" id="{ECFAE176-9E55-47BC-BE1F-67E27FEAA3DC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4818" y="843605"/>
            <a:ext cx="6536702" cy="3922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291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A59964-BEC5-4EA3-95FF-EB3C3B03909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7" name="Google Shape;168;p23">
            <a:extLst>
              <a:ext uri="{FF2B5EF4-FFF2-40B4-BE49-F238E27FC236}">
                <a16:creationId xmlns:a16="http://schemas.microsoft.com/office/drawing/2014/main" id="{FA1B72FC-325D-41B3-B90C-497578E5B1B9}"/>
              </a:ext>
            </a:extLst>
          </p:cNvPr>
          <p:cNvSpPr/>
          <p:nvPr/>
        </p:nvSpPr>
        <p:spPr>
          <a:xfrm>
            <a:off x="4680255" y="662259"/>
            <a:ext cx="4306824" cy="4343400"/>
          </a:xfrm>
          <a:prstGeom prst="ellipse">
            <a:avLst/>
          </a:prstGeom>
          <a:noFill/>
          <a:ln w="9525" cap="flat" cmpd="sng">
            <a:solidFill>
              <a:srgbClr val="DA109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35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35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35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Sans Pro"/>
                <a:ea typeface="Source Sans Pro"/>
                <a:cs typeface="Source Sans Pro"/>
                <a:sym typeface="Source Sans Pro"/>
              </a:rPr>
              <a:t>Machine learning</a:t>
            </a:r>
            <a:endParaRPr sz="35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" name="Picture 4" descr="A picture containing person, building, child, little&#10;&#10;Description automatically generated">
            <a:extLst>
              <a:ext uri="{FF2B5EF4-FFF2-40B4-BE49-F238E27FC236}">
                <a16:creationId xmlns:a16="http://schemas.microsoft.com/office/drawing/2014/main" id="{A06F715A-4B79-4B22-ACB4-7065D14DDB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098" b="34802"/>
          <a:stretch/>
        </p:blipFill>
        <p:spPr>
          <a:xfrm>
            <a:off x="0" y="0"/>
            <a:ext cx="9143913" cy="28103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6350" stA="52000" endA="300" endPos="35000" dir="5400000" sy="-100000" algn="bl" rotWithShape="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A1231A4-5731-47DF-B0E5-A6B0209A6D2B}"/>
              </a:ext>
            </a:extLst>
          </p:cNvPr>
          <p:cNvSpPr txBox="1"/>
          <p:nvPr/>
        </p:nvSpPr>
        <p:spPr>
          <a:xfrm>
            <a:off x="435931" y="3353986"/>
            <a:ext cx="3770309" cy="553998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rgbClr val="0091EA"/>
                </a:solidFill>
                <a:latin typeface="Roboto Slab" panose="020B0604020202020204" charset="0"/>
                <a:ea typeface="Roboto Slab" panose="020B0604020202020204" charset="0"/>
              </a:rPr>
              <a:t>Propagate Labelling</a:t>
            </a:r>
          </a:p>
        </p:txBody>
      </p:sp>
      <p:cxnSp>
        <p:nvCxnSpPr>
          <p:cNvPr id="9" name="Google Shape;154;p21">
            <a:extLst>
              <a:ext uri="{FF2B5EF4-FFF2-40B4-BE49-F238E27FC236}">
                <a16:creationId xmlns:a16="http://schemas.microsoft.com/office/drawing/2014/main" id="{D2F0B401-D100-4A1F-842D-5016C22AD950}"/>
              </a:ext>
            </a:extLst>
          </p:cNvPr>
          <p:cNvCxnSpPr>
            <a:cxnSpLocks/>
          </p:cNvCxnSpPr>
          <p:nvPr/>
        </p:nvCxnSpPr>
        <p:spPr>
          <a:xfrm>
            <a:off x="4208381" y="3646713"/>
            <a:ext cx="637939" cy="0"/>
          </a:xfrm>
          <a:prstGeom prst="straightConnector1">
            <a:avLst/>
          </a:prstGeom>
          <a:noFill/>
          <a:ln w="12700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00263278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/>
          <p:nvPr/>
        </p:nvSpPr>
        <p:spPr>
          <a:xfrm>
            <a:off x="6099469" y="2769175"/>
            <a:ext cx="2342188" cy="2325582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2" name="Google Shape;152;p21"/>
          <p:cNvPicPr preferRelativeResize="0"/>
          <p:nvPr/>
        </p:nvPicPr>
        <p:blipFill>
          <a:blip r:embed="rId3"/>
          <a:srcRect/>
          <a:stretch/>
        </p:blipFill>
        <p:spPr>
          <a:xfrm>
            <a:off x="6201613" y="2846505"/>
            <a:ext cx="2202771" cy="214263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54" name="Google Shape;154;p21"/>
          <p:cNvCxnSpPr>
            <a:cxnSpLocks/>
            <a:stCxn id="149" idx="7"/>
          </p:cNvCxnSpPr>
          <p:nvPr/>
        </p:nvCxnSpPr>
        <p:spPr>
          <a:xfrm flipV="1">
            <a:off x="8098652" y="2296995"/>
            <a:ext cx="943748" cy="812754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6AC1250-1F47-432C-9756-AD86CBD91F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2285965"/>
              </p:ext>
            </p:extLst>
          </p:nvPr>
        </p:nvGraphicFramePr>
        <p:xfrm>
          <a:off x="246066" y="482389"/>
          <a:ext cx="4702009" cy="4461079"/>
        </p:xfrm>
        <a:graphic>
          <a:graphicData uri="http://schemas.openxmlformats.org/drawingml/2006/table">
            <a:tbl>
              <a:tblPr firstRow="1" firstCol="1" lastRow="1" bandRow="1"/>
              <a:tblGrid>
                <a:gridCol w="1654763">
                  <a:extLst>
                    <a:ext uri="{9D8B030D-6E8A-4147-A177-3AD203B41FA5}">
                      <a16:colId xmlns:a16="http://schemas.microsoft.com/office/drawing/2014/main" val="13732909"/>
                    </a:ext>
                  </a:extLst>
                </a:gridCol>
                <a:gridCol w="3047246">
                  <a:extLst>
                    <a:ext uri="{9D8B030D-6E8A-4147-A177-3AD203B41FA5}">
                      <a16:colId xmlns:a16="http://schemas.microsoft.com/office/drawing/2014/main" val="341662793"/>
                    </a:ext>
                  </a:extLst>
                </a:gridCol>
              </a:tblGrid>
              <a:tr h="27828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2000"/>
                        <a:buFont typeface="Roboto Slab"/>
                        <a:buNone/>
                      </a:pPr>
                      <a:r>
                        <a:rPr lang="en-US" sz="1500" b="0" i="0" u="none" strike="noStrike" cap="none">
                          <a:solidFill>
                            <a:schemeClr val="accent1"/>
                          </a:solidFill>
                          <a:latin typeface="Roboto Slab"/>
                          <a:ea typeface="Roboto Slab"/>
                          <a:cs typeface="Times New Roman" panose="02020603050405020304" pitchFamily="18" charset="0"/>
                          <a:sym typeface="Roboto Slab"/>
                        </a:rPr>
                        <a:t>Tên cột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2000"/>
                        <a:buFont typeface="Roboto Slab"/>
                        <a:buNone/>
                      </a:pPr>
                      <a:r>
                        <a:rPr lang="en-US" sz="1500" b="0" i="0" u="none" strike="noStrike" cap="none" dirty="0" err="1">
                          <a:solidFill>
                            <a:schemeClr val="accent1"/>
                          </a:solidFill>
                          <a:latin typeface="Roboto Slab"/>
                          <a:ea typeface="Roboto Slab"/>
                          <a:cs typeface="Times New Roman" panose="02020603050405020304" pitchFamily="18" charset="0"/>
                          <a:sym typeface="Roboto Slab"/>
                        </a:rPr>
                        <a:t>Giải</a:t>
                      </a:r>
                      <a:r>
                        <a:rPr lang="en-US" sz="1500" b="0" i="0" u="none" strike="noStrike" cap="none" dirty="0">
                          <a:solidFill>
                            <a:schemeClr val="accent1"/>
                          </a:solidFill>
                          <a:latin typeface="Roboto Slab"/>
                          <a:ea typeface="Roboto Slab"/>
                          <a:cs typeface="Times New Roman" panose="02020603050405020304" pitchFamily="18" charset="0"/>
                          <a:sym typeface="Roboto Slab"/>
                        </a:rPr>
                        <a:t> </a:t>
                      </a:r>
                      <a:r>
                        <a:rPr lang="en-US" sz="1500" b="0" i="0" u="none" strike="noStrike" cap="none" dirty="0" err="1">
                          <a:solidFill>
                            <a:schemeClr val="accent1"/>
                          </a:solidFill>
                          <a:latin typeface="Roboto Slab"/>
                          <a:ea typeface="Roboto Slab"/>
                          <a:cs typeface="Times New Roman" panose="02020603050405020304" pitchFamily="18" charset="0"/>
                          <a:sym typeface="Roboto Slab"/>
                        </a:rPr>
                        <a:t>thích</a:t>
                      </a:r>
                      <a:endParaRPr lang="en-US" sz="1500" b="0" i="0" u="none" strike="noStrike" cap="none" dirty="0">
                        <a:solidFill>
                          <a:schemeClr val="accent1"/>
                        </a:solidFill>
                        <a:latin typeface="Roboto Slab"/>
                        <a:ea typeface="Roboto Slab"/>
                        <a:cs typeface="Times New Roman" panose="02020603050405020304" pitchFamily="18" charset="0"/>
                        <a:sym typeface="Roboto Slab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7892402"/>
                  </a:ext>
                </a:extLst>
              </a:tr>
              <a:tr h="269510">
                <a:tc>
                  <a:txBody>
                    <a:bodyPr/>
                    <a:lstStyle/>
                    <a:p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avg_VND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Trung bình tiền gửi VND (ngàn VND)</a:t>
                      </a:r>
                      <a:endParaRPr lang="en-US" sz="120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705348"/>
                  </a:ext>
                </a:extLst>
              </a:tr>
              <a:tr h="269510">
                <a:tc>
                  <a:txBody>
                    <a:bodyPr/>
                    <a:lstStyle/>
                    <a:p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avg_USD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Trung bình tiền gửi USD (USD)</a:t>
                      </a:r>
                      <a:endParaRPr lang="en-US" sz="120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1631707"/>
                  </a:ext>
                </a:extLst>
              </a:tr>
              <a:tr h="269510">
                <a:tc>
                  <a:txBody>
                    <a:bodyPr/>
                    <a:lstStyle/>
                    <a:p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max_VND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Tiền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VND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tối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đa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ngàn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VND)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671209"/>
                  </a:ext>
                </a:extLst>
              </a:tr>
              <a:tr h="269510">
                <a:tc>
                  <a:txBody>
                    <a:bodyPr/>
                    <a:lstStyle/>
                    <a:p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min_VND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Tiền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VND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đối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thiểu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ngàn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VND)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7732077"/>
                  </a:ext>
                </a:extLst>
              </a:tr>
              <a:tr h="269510">
                <a:tc>
                  <a:txBody>
                    <a:bodyPr/>
                    <a:lstStyle/>
                    <a:p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max_USD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Tiền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USD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tối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đa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(USD)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049110"/>
                  </a:ext>
                </a:extLst>
              </a:tr>
              <a:tr h="269510">
                <a:tc>
                  <a:txBody>
                    <a:bodyPr/>
                    <a:lstStyle/>
                    <a:p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min_USD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Tiền gửi USD đối thiểu (USD)</a:t>
                      </a:r>
                      <a:endParaRPr lang="en-US" sz="120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9679547"/>
                  </a:ext>
                </a:extLst>
              </a:tr>
              <a:tr h="269510">
                <a:tc>
                  <a:txBody>
                    <a:bodyPr/>
                    <a:lstStyle/>
                    <a:p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avg_interest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Bình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quân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lãi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suất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tiền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(%)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8624335"/>
                  </a:ext>
                </a:extLst>
              </a:tr>
              <a:tr h="474338"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00_MaGD – 32_MaGD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Mã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tiền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từ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00_MaGD – 32_MaGD 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(0: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tài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khoản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, 1: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tài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khoản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2277551"/>
                  </a:ext>
                </a:extLst>
              </a:tr>
              <a:tr h="474338"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00_PGD - 08_PGD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Mã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nơi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00 – 08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(0: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mở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tài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khoản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, 1: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mở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tài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khoản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4174096"/>
                  </a:ext>
                </a:extLst>
              </a:tr>
              <a:tr h="269510"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DA_NghiepVuChiTiet</a:t>
                      </a:r>
                      <a:endParaRPr lang="en-US" sz="120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Tiền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kỳ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hạn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(0: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, 1: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5125365"/>
                  </a:ext>
                </a:extLst>
              </a:tr>
              <a:tr h="269510"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SA_NghiepVuChiTiet</a:t>
                      </a:r>
                      <a:endParaRPr lang="en-US" sz="120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Tiền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kỳ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hạn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(0: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, 1: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597830"/>
                  </a:ext>
                </a:extLst>
              </a:tr>
              <a:tr h="269510"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GIOITINH</a:t>
                      </a:r>
                      <a:endParaRPr lang="en-US" sz="120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Giới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tính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khách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hàng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(0: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Nữ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, 1: Nam)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5946742"/>
                  </a:ext>
                </a:extLst>
              </a:tr>
              <a:tr h="269510">
                <a:tc>
                  <a:txBody>
                    <a:bodyPr/>
                    <a:lstStyle/>
                    <a:p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Account_Management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người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quản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thường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xuyên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(0: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, 1: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7601091"/>
                  </a:ext>
                </a:extLst>
              </a:tr>
              <a:tr h="269510"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label</a:t>
                      </a:r>
                      <a:endParaRPr lang="en-US" sz="120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Nhãn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khách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hàng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(0: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rút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tiền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, 1: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Còn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tiền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Source Sans Pro" panose="020B0503030403020204" pitchFamily="34" charset="0"/>
                          <a:ea typeface="Source Sans Pro" panose="020B0503030403020204" pitchFamily="34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2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8914798"/>
                  </a:ext>
                </a:extLst>
              </a:tr>
            </a:tbl>
          </a:graphicData>
        </a:graphic>
      </p:graphicFrame>
      <p:sp>
        <p:nvSpPr>
          <p:cNvPr id="9" name="Google Shape;254;p28">
            <a:extLst>
              <a:ext uri="{FF2B5EF4-FFF2-40B4-BE49-F238E27FC236}">
                <a16:creationId xmlns:a16="http://schemas.microsoft.com/office/drawing/2014/main" id="{D3A68A9C-5EDC-4DD8-AF10-3F871093D56A}"/>
              </a:ext>
            </a:extLst>
          </p:cNvPr>
          <p:cNvSpPr txBox="1">
            <a:spLocks/>
          </p:cNvSpPr>
          <p:nvPr/>
        </p:nvSpPr>
        <p:spPr>
          <a:xfrm>
            <a:off x="5506875" y="282593"/>
            <a:ext cx="1981045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" sz="5000" dirty="0"/>
              <a:t>45 </a:t>
            </a:r>
          </a:p>
        </p:txBody>
      </p:sp>
      <p:sp>
        <p:nvSpPr>
          <p:cNvPr id="10" name="Google Shape;255;p28">
            <a:extLst>
              <a:ext uri="{FF2B5EF4-FFF2-40B4-BE49-F238E27FC236}">
                <a16:creationId xmlns:a16="http://schemas.microsoft.com/office/drawing/2014/main" id="{A549120B-E8A4-48D7-85EE-D0E8B8E8DC05}"/>
              </a:ext>
            </a:extLst>
          </p:cNvPr>
          <p:cNvSpPr txBox="1">
            <a:spLocks/>
          </p:cNvSpPr>
          <p:nvPr/>
        </p:nvSpPr>
        <p:spPr>
          <a:xfrm>
            <a:off x="5506875" y="855405"/>
            <a:ext cx="1981045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en-US" sz="1800" dirty="0" err="1"/>
              <a:t>Biến</a:t>
            </a:r>
            <a:r>
              <a:rPr lang="en-US" sz="1800" dirty="0"/>
              <a:t> </a:t>
            </a:r>
            <a:r>
              <a:rPr lang="en-US" sz="1800" dirty="0" err="1"/>
              <a:t>phân</a:t>
            </a:r>
            <a:r>
              <a:rPr lang="en-US" sz="1800" dirty="0"/>
              <a:t> </a:t>
            </a:r>
            <a:r>
              <a:rPr lang="en-US" sz="1800" dirty="0" err="1"/>
              <a:t>loại</a:t>
            </a:r>
            <a:endParaRPr lang="en-US" sz="1800" dirty="0"/>
          </a:p>
        </p:txBody>
      </p:sp>
      <p:sp>
        <p:nvSpPr>
          <p:cNvPr id="11" name="Google Shape;258;p28">
            <a:extLst>
              <a:ext uri="{FF2B5EF4-FFF2-40B4-BE49-F238E27FC236}">
                <a16:creationId xmlns:a16="http://schemas.microsoft.com/office/drawing/2014/main" id="{AE4F1858-9434-4B94-A6EC-6903A2F782C6}"/>
              </a:ext>
            </a:extLst>
          </p:cNvPr>
          <p:cNvSpPr txBox="1">
            <a:spLocks/>
          </p:cNvSpPr>
          <p:nvPr/>
        </p:nvSpPr>
        <p:spPr>
          <a:xfrm>
            <a:off x="5506875" y="1597050"/>
            <a:ext cx="1981045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" sz="5000" dirty="0"/>
              <a:t>7</a:t>
            </a:r>
          </a:p>
        </p:txBody>
      </p:sp>
      <p:sp>
        <p:nvSpPr>
          <p:cNvPr id="12" name="Google Shape;259;p28">
            <a:extLst>
              <a:ext uri="{FF2B5EF4-FFF2-40B4-BE49-F238E27FC236}">
                <a16:creationId xmlns:a16="http://schemas.microsoft.com/office/drawing/2014/main" id="{5A3E5D30-7B90-439E-828C-4CDE91E11BB2}"/>
              </a:ext>
            </a:extLst>
          </p:cNvPr>
          <p:cNvSpPr txBox="1">
            <a:spLocks/>
          </p:cNvSpPr>
          <p:nvPr/>
        </p:nvSpPr>
        <p:spPr>
          <a:xfrm>
            <a:off x="5506875" y="2169861"/>
            <a:ext cx="1981045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en-US" sz="1800" dirty="0" err="1"/>
              <a:t>Biến</a:t>
            </a:r>
            <a:r>
              <a:rPr lang="en-US" sz="1800" dirty="0"/>
              <a:t> </a:t>
            </a:r>
            <a:r>
              <a:rPr lang="en-US" sz="1800" dirty="0" err="1"/>
              <a:t>liên</a:t>
            </a:r>
            <a:r>
              <a:rPr lang="en-US" sz="1800" dirty="0"/>
              <a:t> </a:t>
            </a:r>
            <a:r>
              <a:rPr lang="en-US" sz="1800" dirty="0" err="1"/>
              <a:t>tục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549824065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pie chart&#10;&#10;Description automatically generated">
            <a:extLst>
              <a:ext uri="{FF2B5EF4-FFF2-40B4-BE49-F238E27FC236}">
                <a16:creationId xmlns:a16="http://schemas.microsoft.com/office/drawing/2014/main" id="{1C51E240-B7E6-46D8-A58C-CE31CA791AD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610" y="1141068"/>
            <a:ext cx="5952744" cy="3611880"/>
          </a:xfrm>
          <a:prstGeom prst="rect">
            <a:avLst/>
          </a:prstGeom>
        </p:spPr>
      </p:pic>
      <p:sp>
        <p:nvSpPr>
          <p:cNvPr id="337" name="Google Shape;337;p31"/>
          <p:cNvSpPr txBox="1">
            <a:spLocks noGrp="1"/>
          </p:cNvSpPr>
          <p:nvPr>
            <p:ph type="sldNum" idx="12"/>
          </p:nvPr>
        </p:nvSpPr>
        <p:spPr>
          <a:xfrm>
            <a:off x="-92" y="4749844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46C645-BAE9-49DF-8829-6B1372D8B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44228" y="453663"/>
            <a:ext cx="4255544" cy="368700"/>
          </a:xfrm>
        </p:spPr>
        <p:txBody>
          <a:bodyPr/>
          <a:lstStyle/>
          <a:p>
            <a:r>
              <a:rPr lang="en-US" sz="3500" b="1" dirty="0" err="1">
                <a:solidFill>
                  <a:srgbClr val="0091EA"/>
                </a:solidFill>
              </a:rPr>
              <a:t>Các</a:t>
            </a:r>
            <a:r>
              <a:rPr lang="en-US" sz="3500" b="1" dirty="0">
                <a:solidFill>
                  <a:srgbClr val="0091EA"/>
                </a:solidFill>
              </a:rPr>
              <a:t> </a:t>
            </a:r>
            <a:r>
              <a:rPr lang="en-US" sz="3500" b="1" dirty="0" err="1">
                <a:solidFill>
                  <a:srgbClr val="0091EA"/>
                </a:solidFill>
              </a:rPr>
              <a:t>loại</a:t>
            </a:r>
            <a:r>
              <a:rPr lang="en-US" sz="3500" b="1" dirty="0">
                <a:solidFill>
                  <a:srgbClr val="0091EA"/>
                </a:solidFill>
              </a:rPr>
              <a:t> </a:t>
            </a:r>
            <a:r>
              <a:rPr lang="en-US" sz="3500" b="1" dirty="0" err="1">
                <a:solidFill>
                  <a:srgbClr val="0091EA"/>
                </a:solidFill>
              </a:rPr>
              <a:t>tiền</a:t>
            </a:r>
            <a:r>
              <a:rPr lang="en-US" sz="3500" b="1" dirty="0">
                <a:solidFill>
                  <a:srgbClr val="0091EA"/>
                </a:solidFill>
              </a:rPr>
              <a:t> </a:t>
            </a:r>
            <a:r>
              <a:rPr lang="en-US" sz="3500" b="1" dirty="0" err="1">
                <a:solidFill>
                  <a:srgbClr val="0091EA"/>
                </a:solidFill>
              </a:rPr>
              <a:t>gửi</a:t>
            </a:r>
            <a:endParaRPr lang="en-US" sz="3500" b="1" dirty="0">
              <a:solidFill>
                <a:srgbClr val="0091EA"/>
              </a:solidFill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7CC3D528-AFE0-45F2-AA2E-7DB4565A1E73}"/>
              </a:ext>
            </a:extLst>
          </p:cNvPr>
          <p:cNvSpPr txBox="1">
            <a:spLocks/>
          </p:cNvSpPr>
          <p:nvPr/>
        </p:nvSpPr>
        <p:spPr>
          <a:xfrm>
            <a:off x="2134628" y="456767"/>
            <a:ext cx="4255544" cy="3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-US" sz="3500" b="1" dirty="0" err="1">
                <a:solidFill>
                  <a:srgbClr val="0091EA"/>
                </a:solidFill>
              </a:rPr>
              <a:t>Nơi</a:t>
            </a:r>
            <a:r>
              <a:rPr lang="en-US" sz="3500" b="1" dirty="0">
                <a:solidFill>
                  <a:srgbClr val="0091EA"/>
                </a:solidFill>
              </a:rPr>
              <a:t> </a:t>
            </a:r>
            <a:r>
              <a:rPr lang="en-US" sz="3500" b="1" dirty="0" err="1">
                <a:solidFill>
                  <a:srgbClr val="0091EA"/>
                </a:solidFill>
              </a:rPr>
              <a:t>gửi</a:t>
            </a:r>
            <a:endParaRPr lang="en-US" sz="3500" b="1" dirty="0">
              <a:solidFill>
                <a:srgbClr val="0091EA"/>
              </a:solidFill>
            </a:endParaRPr>
          </a:p>
        </p:txBody>
      </p:sp>
      <p:pic>
        <p:nvPicPr>
          <p:cNvPr id="5" name="Picture 4" descr="Chart, pie chart&#10;&#10;Description automatically generated">
            <a:extLst>
              <a:ext uri="{FF2B5EF4-FFF2-40B4-BE49-F238E27FC236}">
                <a16:creationId xmlns:a16="http://schemas.microsoft.com/office/drawing/2014/main" id="{B289EF51-8039-460C-8E1E-E15A007BA1B1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4462" y="1141068"/>
            <a:ext cx="5954892" cy="36087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3AAC799-6DA6-429A-9782-FA0EE5D1C7C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2667" r="23326"/>
          <a:stretch/>
        </p:blipFill>
        <p:spPr>
          <a:xfrm>
            <a:off x="-104394" y="-86953"/>
            <a:ext cx="1919212" cy="53311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Right Arrow 1">
            <a:hlinkClick r:id="rId6" action="ppaction://hlinksldjump"/>
          </p:cNvPr>
          <p:cNvSpPr/>
          <p:nvPr/>
        </p:nvSpPr>
        <p:spPr>
          <a:xfrm>
            <a:off x="7978877" y="4269658"/>
            <a:ext cx="693175" cy="5678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/>
              <a:t>Nơi</a:t>
            </a:r>
            <a:r>
              <a:rPr lang="en-US" sz="1000" dirty="0"/>
              <a:t> </a:t>
            </a:r>
            <a:r>
              <a:rPr lang="en-US" sz="1000" dirty="0" err="1"/>
              <a:t>gửi</a:t>
            </a:r>
            <a:endParaRPr lang="en-US" sz="1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9" grpId="0"/>
      <p:bldP spid="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>
            <a:spLocks noGrp="1"/>
          </p:cNvSpPr>
          <p:nvPr>
            <p:ph type="title"/>
          </p:nvPr>
        </p:nvSpPr>
        <p:spPr>
          <a:xfrm>
            <a:off x="786149" y="150465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 err="1"/>
              <a:t>Thống</a:t>
            </a:r>
            <a:r>
              <a:rPr lang="en-US" sz="3500" dirty="0"/>
              <a:t> </a:t>
            </a:r>
            <a:r>
              <a:rPr lang="en-US" sz="3500" dirty="0" err="1"/>
              <a:t>kê</a:t>
            </a:r>
            <a:r>
              <a:rPr lang="en-US" sz="3500" dirty="0"/>
              <a:t> </a:t>
            </a:r>
            <a:r>
              <a:rPr lang="en-US" sz="3500" dirty="0" err="1"/>
              <a:t>mô</a:t>
            </a:r>
            <a:r>
              <a:rPr lang="en-US" sz="3500" dirty="0"/>
              <a:t> </a:t>
            </a:r>
            <a:r>
              <a:rPr lang="en-US" sz="3500" dirty="0" err="1"/>
              <a:t>tả</a:t>
            </a:r>
            <a:r>
              <a:rPr lang="en-US" sz="3500" dirty="0"/>
              <a:t> </a:t>
            </a:r>
            <a:r>
              <a:rPr lang="en-US" sz="3500" dirty="0" err="1"/>
              <a:t>các</a:t>
            </a:r>
            <a:r>
              <a:rPr lang="en-US" sz="3500" dirty="0"/>
              <a:t> </a:t>
            </a:r>
            <a:r>
              <a:rPr lang="en-US" sz="3500" dirty="0" err="1"/>
              <a:t>biến</a:t>
            </a:r>
            <a:r>
              <a:rPr lang="en-US" sz="3500" dirty="0"/>
              <a:t> </a:t>
            </a:r>
            <a:r>
              <a:rPr lang="en-US" sz="3500" dirty="0" err="1"/>
              <a:t>liên</a:t>
            </a:r>
            <a:r>
              <a:rPr lang="en-US" sz="3500" dirty="0"/>
              <a:t> </a:t>
            </a:r>
            <a:r>
              <a:rPr lang="en-US" sz="3500" dirty="0" err="1"/>
              <a:t>tục</a:t>
            </a:r>
            <a:endParaRPr lang="en-US" sz="3500" dirty="0"/>
          </a:p>
        </p:txBody>
      </p:sp>
      <p:sp>
        <p:nvSpPr>
          <p:cNvPr id="216" name="Google Shape;216;p25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B61B066-7948-44E7-9B1D-DAF2BB4530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1918941"/>
              </p:ext>
            </p:extLst>
          </p:nvPr>
        </p:nvGraphicFramePr>
        <p:xfrm>
          <a:off x="1036320" y="972514"/>
          <a:ext cx="7071359" cy="3198472"/>
        </p:xfrm>
        <a:graphic>
          <a:graphicData uri="http://schemas.openxmlformats.org/drawingml/2006/table">
            <a:tbl>
              <a:tblPr firstRow="1" firstCol="1" bandRow="1">
                <a:tableStyleId>{68D230F3-CF80-4859-8CE7-A43EE81993B5}</a:tableStyleId>
              </a:tblPr>
              <a:tblGrid>
                <a:gridCol w="928912">
                  <a:extLst>
                    <a:ext uri="{9D8B030D-6E8A-4147-A177-3AD203B41FA5}">
                      <a16:colId xmlns:a16="http://schemas.microsoft.com/office/drawing/2014/main" val="210538907"/>
                    </a:ext>
                  </a:extLst>
                </a:gridCol>
                <a:gridCol w="1638067">
                  <a:extLst>
                    <a:ext uri="{9D8B030D-6E8A-4147-A177-3AD203B41FA5}">
                      <a16:colId xmlns:a16="http://schemas.microsoft.com/office/drawing/2014/main" val="3118122590"/>
                    </a:ext>
                  </a:extLst>
                </a:gridCol>
                <a:gridCol w="1482960">
                  <a:extLst>
                    <a:ext uri="{9D8B030D-6E8A-4147-A177-3AD203B41FA5}">
                      <a16:colId xmlns:a16="http://schemas.microsoft.com/office/drawing/2014/main" val="3764750836"/>
                    </a:ext>
                  </a:extLst>
                </a:gridCol>
                <a:gridCol w="1573266">
                  <a:extLst>
                    <a:ext uri="{9D8B030D-6E8A-4147-A177-3AD203B41FA5}">
                      <a16:colId xmlns:a16="http://schemas.microsoft.com/office/drawing/2014/main" val="3612809864"/>
                    </a:ext>
                  </a:extLst>
                </a:gridCol>
                <a:gridCol w="1448154">
                  <a:extLst>
                    <a:ext uri="{9D8B030D-6E8A-4147-A177-3AD203B41FA5}">
                      <a16:colId xmlns:a16="http://schemas.microsoft.com/office/drawing/2014/main" val="2081627134"/>
                    </a:ext>
                  </a:extLst>
                </a:gridCol>
              </a:tblGrid>
              <a:tr h="39980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endParaRPr lang="en-US" sz="1200" b="0" i="0" u="none" strike="noStrike" cap="none" dirty="0"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200" b="1" u="none" strike="noStrike" cap="none" dirty="0" err="1">
                          <a:solidFill>
                            <a:srgbClr val="607D8B"/>
                          </a:solidFill>
                          <a:sym typeface="Arial"/>
                        </a:rPr>
                        <a:t>avg_VND</a:t>
                      </a:r>
                      <a:endParaRPr lang="en-US" sz="1200" b="1" i="0" u="none" strike="noStrike" cap="none" dirty="0"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200" b="1" u="none" strike="noStrike" cap="none" dirty="0" err="1">
                          <a:solidFill>
                            <a:srgbClr val="607D8B"/>
                          </a:solidFill>
                          <a:sym typeface="Arial"/>
                        </a:rPr>
                        <a:t>min_VND</a:t>
                      </a:r>
                      <a:endParaRPr lang="en-US" sz="1200" b="1" i="0" u="none" strike="noStrike" cap="none" dirty="0"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200" b="1" u="none" strike="noStrike" cap="none" dirty="0" err="1">
                          <a:solidFill>
                            <a:srgbClr val="607D8B"/>
                          </a:solidFill>
                          <a:sym typeface="Arial"/>
                        </a:rPr>
                        <a:t>max_VND</a:t>
                      </a:r>
                      <a:endParaRPr lang="en-US" sz="1200" b="1" i="0" u="none" strike="noStrike" cap="none" dirty="0"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200" b="1" u="none" strike="noStrike" cap="none" dirty="0" err="1">
                          <a:solidFill>
                            <a:srgbClr val="607D8B"/>
                          </a:solidFill>
                          <a:sym typeface="Arial"/>
                        </a:rPr>
                        <a:t>avg_interest</a:t>
                      </a:r>
                      <a:endParaRPr lang="en-US" sz="1200" b="1" i="0" u="none" strike="noStrike" cap="none" dirty="0"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extLst>
                  <a:ext uri="{0D108BD9-81ED-4DB2-BD59-A6C34878D82A}">
                    <a16:rowId xmlns:a16="http://schemas.microsoft.com/office/drawing/2014/main" val="691638307"/>
                  </a:ext>
                </a:extLst>
              </a:tr>
              <a:tr h="39980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200" b="1" u="none" strike="noStrike" cap="none" dirty="0">
                          <a:solidFill>
                            <a:srgbClr val="607D8B"/>
                          </a:solidFill>
                          <a:sym typeface="Arial"/>
                        </a:rPr>
                        <a:t>mean</a:t>
                      </a:r>
                      <a:endParaRPr lang="en-US" sz="1200" b="1" i="0" u="none" strike="noStrike" cap="none" dirty="0"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23.921,28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2.489,88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99.255,30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0,60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extLst>
                  <a:ext uri="{0D108BD9-81ED-4DB2-BD59-A6C34878D82A}">
                    <a16:rowId xmlns:a16="http://schemas.microsoft.com/office/drawing/2014/main" val="3870777649"/>
                  </a:ext>
                </a:extLst>
              </a:tr>
              <a:tr h="39980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200" b="1" u="none" strike="noStrike" cap="none" dirty="0">
                          <a:solidFill>
                            <a:srgbClr val="607D8B"/>
                          </a:solidFill>
                          <a:sym typeface="Arial"/>
                        </a:rPr>
                        <a:t>std</a:t>
                      </a:r>
                      <a:endParaRPr lang="en-US" sz="1200" b="1" i="0" u="none" strike="noStrike" cap="none" dirty="0"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192.986,80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68.797,23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799.276,50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tx1"/>
                          </a:solidFill>
                          <a:sym typeface="Arial"/>
                        </a:rPr>
                        <a:t>1,36 </a:t>
                      </a:r>
                      <a:endParaRPr lang="en-US" sz="1400" b="1" i="0" u="none" strike="noStrike" cap="none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extLst>
                  <a:ext uri="{0D108BD9-81ED-4DB2-BD59-A6C34878D82A}">
                    <a16:rowId xmlns:a16="http://schemas.microsoft.com/office/drawing/2014/main" val="615363151"/>
                  </a:ext>
                </a:extLst>
              </a:tr>
              <a:tr h="39980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200" b="1" u="none" strike="noStrike" cap="none" dirty="0">
                          <a:solidFill>
                            <a:srgbClr val="607D8B"/>
                          </a:solidFill>
                          <a:sym typeface="Arial"/>
                        </a:rPr>
                        <a:t>min</a:t>
                      </a:r>
                      <a:endParaRPr lang="en-US" sz="1200" b="1" i="0" u="none" strike="noStrike" cap="none" dirty="0"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0 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0  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0  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>
                          <a:solidFill>
                            <a:schemeClr val="tx1"/>
                          </a:solidFill>
                          <a:sym typeface="Arial"/>
                        </a:rPr>
                        <a:t>0   </a:t>
                      </a:r>
                      <a:endParaRPr lang="en-US" sz="1400" b="1" i="0" u="none" strike="noStrike" cap="none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extLst>
                  <a:ext uri="{0D108BD9-81ED-4DB2-BD59-A6C34878D82A}">
                    <a16:rowId xmlns:a16="http://schemas.microsoft.com/office/drawing/2014/main" val="1453861067"/>
                  </a:ext>
                </a:extLst>
              </a:tr>
              <a:tr h="39980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200" b="1" u="none" strike="noStrike" cap="none" dirty="0">
                          <a:solidFill>
                            <a:srgbClr val="607D8B"/>
                          </a:solidFill>
                          <a:sym typeface="Arial"/>
                        </a:rPr>
                        <a:t>25%</a:t>
                      </a:r>
                      <a:endParaRPr lang="en-US" sz="1200" b="1" i="0" u="none" strike="noStrike" cap="none" dirty="0"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4,30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0  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25,50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0,20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extLst>
                  <a:ext uri="{0D108BD9-81ED-4DB2-BD59-A6C34878D82A}">
                    <a16:rowId xmlns:a16="http://schemas.microsoft.com/office/drawing/2014/main" val="78849681"/>
                  </a:ext>
                </a:extLst>
              </a:tr>
              <a:tr h="39980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200" b="1" u="none" strike="noStrike" cap="none" dirty="0">
                          <a:solidFill>
                            <a:srgbClr val="607D8B"/>
                          </a:solidFill>
                          <a:sym typeface="Arial"/>
                        </a:rPr>
                        <a:t>50%</a:t>
                      </a:r>
                      <a:endParaRPr lang="en-US" sz="1200" b="1" i="0" u="none" strike="noStrike" cap="none" dirty="0"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202,22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0  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2.963,20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0,21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extLst>
                  <a:ext uri="{0D108BD9-81ED-4DB2-BD59-A6C34878D82A}">
                    <a16:rowId xmlns:a16="http://schemas.microsoft.com/office/drawing/2014/main" val="917577044"/>
                  </a:ext>
                </a:extLst>
              </a:tr>
              <a:tr h="39980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200" b="1" u="none" strike="noStrike" cap="none" dirty="0">
                          <a:solidFill>
                            <a:srgbClr val="607D8B"/>
                          </a:solidFill>
                          <a:sym typeface="Arial"/>
                        </a:rPr>
                        <a:t>75%</a:t>
                      </a:r>
                      <a:endParaRPr lang="en-US" sz="1200" b="1" i="0" u="none" strike="noStrike" cap="none" dirty="0"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2.523,31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41,75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215.19,14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0,24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extLst>
                  <a:ext uri="{0D108BD9-81ED-4DB2-BD59-A6C34878D82A}">
                    <a16:rowId xmlns:a16="http://schemas.microsoft.com/office/drawing/2014/main" val="64082982"/>
                  </a:ext>
                </a:extLst>
              </a:tr>
              <a:tr h="39980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200" b="1" u="none" strike="noStrike" cap="none" dirty="0">
                          <a:solidFill>
                            <a:srgbClr val="607D8B"/>
                          </a:solidFill>
                          <a:sym typeface="Arial"/>
                        </a:rPr>
                        <a:t>max</a:t>
                      </a:r>
                      <a:endParaRPr lang="en-US" sz="1200" b="1" i="0" u="none" strike="noStrike" cap="none" dirty="0"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13.348.670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9.239.000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78.606.410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sym typeface="Arial"/>
                        </a:rPr>
                        <a:t>11,01 </a:t>
                      </a:r>
                      <a:endParaRPr lang="en-US" sz="1400" b="1" i="0" u="none" strike="noStrike" cap="none" dirty="0">
                        <a:solidFill>
                          <a:schemeClr val="tx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Sabon Next LT" panose="020B0502040204020203" pitchFamily="2" charset="0"/>
                        <a:sym typeface="Arial"/>
                      </a:endParaRPr>
                    </a:p>
                  </a:txBody>
                  <a:tcPr marL="77294" marR="77294" marT="0" marB="0" anchor="ctr"/>
                </a:tc>
                <a:extLst>
                  <a:ext uri="{0D108BD9-81ED-4DB2-BD59-A6C34878D82A}">
                    <a16:rowId xmlns:a16="http://schemas.microsoft.com/office/drawing/2014/main" val="15754348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3316270"/>
      </p:ext>
    </p:extLst>
  </p:cSld>
  <p:clrMapOvr>
    <a:masterClrMapping/>
  </p:clrMapOvr>
  <p:transition spd="slow">
    <p:randomBar dir="vert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5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F57165F-1BBA-451B-A8B2-7F6DF5C17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773" y="0"/>
            <a:ext cx="7571700" cy="702600"/>
          </a:xfrm>
        </p:spPr>
        <p:txBody>
          <a:bodyPr/>
          <a:lstStyle/>
          <a:p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Đồ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thị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phân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phối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của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max_VND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avg_VND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với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các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cách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biến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đổi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khác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nhau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312C6F-1877-4D1D-B591-ABBB9403CFD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714" y="702600"/>
            <a:ext cx="8074572" cy="44408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15" name="Picture 14" descr="Chart, histogram&#10;&#10;Description automatically generated">
            <a:extLst>
              <a:ext uri="{FF2B5EF4-FFF2-40B4-BE49-F238E27FC236}">
                <a16:creationId xmlns:a16="http://schemas.microsoft.com/office/drawing/2014/main" id="{7BCAE6FC-E08E-499F-89BB-D8EF243886F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8579"/>
            <a:ext cx="5748439" cy="3950654"/>
          </a:xfrm>
          <a:prstGeom prst="rect">
            <a:avLst/>
          </a:prstGeom>
        </p:spPr>
      </p:pic>
      <p:pic>
        <p:nvPicPr>
          <p:cNvPr id="12" name="Picture 11" descr="A herd of sheep standing on top of a grass covered field&#10;&#10;Description automatically generated">
            <a:extLst>
              <a:ext uri="{FF2B5EF4-FFF2-40B4-BE49-F238E27FC236}">
                <a16:creationId xmlns:a16="http://schemas.microsoft.com/office/drawing/2014/main" id="{2FD8165B-1F05-45D9-9FEB-4A124E3912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6375" y="0"/>
            <a:ext cx="3857625" cy="25717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9" name="Google Shape;140;p20">
            <a:extLst>
              <a:ext uri="{FF2B5EF4-FFF2-40B4-BE49-F238E27FC236}">
                <a16:creationId xmlns:a16="http://schemas.microsoft.com/office/drawing/2014/main" id="{84ED6A0C-E96C-47E9-BC18-B1C51CD5ECB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01916" y="480849"/>
            <a:ext cx="4306112" cy="5141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Outliers Max_VND: </a:t>
            </a:r>
            <a:br>
              <a:rPr lang="en" dirty="0"/>
            </a:br>
            <a:r>
              <a:rPr lang="en" dirty="0"/>
              <a:t>Cook’s Distance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FECFD7-8B33-44DB-8DD1-51F198A1E6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6850" y="3311728"/>
            <a:ext cx="3621608" cy="765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518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A9320FA8-E373-4DE0-9190-921AA724FC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52" r="15085"/>
          <a:stretch/>
        </p:blipFill>
        <p:spPr>
          <a:xfrm>
            <a:off x="0" y="-49"/>
            <a:ext cx="9144000" cy="51435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1E742-1822-4D07-9F8A-2F7E5981D6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0BDDE43-DDA6-4B7D-A14B-D8BEB31DAF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652728"/>
              </p:ext>
            </p:extLst>
          </p:nvPr>
        </p:nvGraphicFramePr>
        <p:xfrm>
          <a:off x="2577661" y="1371601"/>
          <a:ext cx="4091153" cy="3183309"/>
        </p:xfrm>
        <a:graphic>
          <a:graphicData uri="http://schemas.openxmlformats.org/drawingml/2006/table">
            <a:tbl>
              <a:tblPr firstRow="1" firstCol="1">
                <a:tableStyleId>{22838BEF-8BB2-4498-84A7-C5851F593DF1}</a:tableStyleId>
              </a:tblPr>
              <a:tblGrid>
                <a:gridCol w="1773622">
                  <a:extLst>
                    <a:ext uri="{9D8B030D-6E8A-4147-A177-3AD203B41FA5}">
                      <a16:colId xmlns:a16="http://schemas.microsoft.com/office/drawing/2014/main" val="639824409"/>
                    </a:ext>
                  </a:extLst>
                </a:gridCol>
                <a:gridCol w="2317531">
                  <a:extLst>
                    <a:ext uri="{9D8B030D-6E8A-4147-A177-3AD203B41FA5}">
                      <a16:colId xmlns:a16="http://schemas.microsoft.com/office/drawing/2014/main" val="3934927227"/>
                    </a:ext>
                  </a:extLst>
                </a:gridCol>
              </a:tblGrid>
              <a:tr h="358918">
                <a:tc>
                  <a:txBody>
                    <a:bodyPr/>
                    <a:lstStyle/>
                    <a:p>
                      <a:pPr algn="just">
                        <a:lnSpc>
                          <a:spcPct val="125000"/>
                        </a:lnSpc>
                      </a:pPr>
                      <a:r>
                        <a:rPr lang="en-US" sz="2000" cap="all" dirty="0">
                          <a:effectLst/>
                        </a:rPr>
                        <a:t> </a:t>
                      </a:r>
                      <a:endParaRPr lang="en-US" sz="20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966" marR="11196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en-US" sz="2000" cap="all" dirty="0">
                          <a:effectLst/>
                        </a:rPr>
                        <a:t>P &gt; |t|</a:t>
                      </a:r>
                      <a:endParaRPr lang="en-US" sz="20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966" marR="111966" marT="0" marB="0"/>
                </a:tc>
                <a:extLst>
                  <a:ext uri="{0D108BD9-81ED-4DB2-BD59-A6C34878D82A}">
                    <a16:rowId xmlns:a16="http://schemas.microsoft.com/office/drawing/2014/main" val="751181861"/>
                  </a:ext>
                </a:extLst>
              </a:tr>
              <a:tr h="358918">
                <a:tc>
                  <a:txBody>
                    <a:bodyPr/>
                    <a:lstStyle/>
                    <a:p>
                      <a:pPr algn="just">
                        <a:lnSpc>
                          <a:spcPct val="125000"/>
                        </a:lnSpc>
                      </a:pPr>
                      <a:r>
                        <a:rPr lang="en-US" sz="2000" dirty="0" err="1">
                          <a:effectLst/>
                        </a:rPr>
                        <a:t>avg</a:t>
                      </a:r>
                      <a:r>
                        <a:rPr lang="en-US" sz="2000" cap="all" dirty="0" err="1">
                          <a:effectLst/>
                        </a:rPr>
                        <a:t>_VND</a:t>
                      </a:r>
                      <a:endParaRPr lang="en-US" sz="20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966" marR="111966" marT="0" marB="0"/>
                </a:tc>
                <a:tc>
                  <a:txBody>
                    <a:bodyPr/>
                    <a:lstStyle/>
                    <a:p>
                      <a:pPr algn="ctr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000" dirty="0">
                          <a:effectLst/>
                        </a:rPr>
                        <a:t>0.000</a:t>
                      </a:r>
                      <a:endParaRPr lang="en-US" sz="20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966" marR="111966" marT="0" marB="0"/>
                </a:tc>
                <a:extLst>
                  <a:ext uri="{0D108BD9-81ED-4DB2-BD59-A6C34878D82A}">
                    <a16:rowId xmlns:a16="http://schemas.microsoft.com/office/drawing/2014/main" val="2400805428"/>
                  </a:ext>
                </a:extLst>
              </a:tr>
              <a:tr h="358918">
                <a:tc>
                  <a:txBody>
                    <a:bodyPr/>
                    <a:lstStyle/>
                    <a:p>
                      <a:pPr algn="just">
                        <a:lnSpc>
                          <a:spcPct val="125000"/>
                        </a:lnSpc>
                      </a:pPr>
                      <a:r>
                        <a:rPr lang="en-US" sz="2000">
                          <a:effectLst/>
                        </a:rPr>
                        <a:t>avg</a:t>
                      </a:r>
                      <a:r>
                        <a:rPr lang="en-US" sz="2000" cap="all">
                          <a:effectLst/>
                        </a:rPr>
                        <a:t>_USD</a:t>
                      </a:r>
                      <a:endParaRPr lang="en-US" sz="200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966" marR="111966" marT="0" marB="0"/>
                </a:tc>
                <a:tc>
                  <a:txBody>
                    <a:bodyPr/>
                    <a:lstStyle/>
                    <a:p>
                      <a:pPr algn="ctr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000">
                          <a:effectLst/>
                        </a:rPr>
                        <a:t>0.393</a:t>
                      </a:r>
                      <a:endParaRPr lang="en-US" sz="200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966" marR="111966" marT="0" marB="0"/>
                </a:tc>
                <a:extLst>
                  <a:ext uri="{0D108BD9-81ED-4DB2-BD59-A6C34878D82A}">
                    <a16:rowId xmlns:a16="http://schemas.microsoft.com/office/drawing/2014/main" val="3823828740"/>
                  </a:ext>
                </a:extLst>
              </a:tr>
              <a:tr h="358918">
                <a:tc>
                  <a:txBody>
                    <a:bodyPr/>
                    <a:lstStyle/>
                    <a:p>
                      <a:pPr algn="just">
                        <a:lnSpc>
                          <a:spcPct val="125000"/>
                        </a:lnSpc>
                      </a:pPr>
                      <a:r>
                        <a:rPr lang="en-US" sz="2000" dirty="0" err="1">
                          <a:effectLst/>
                        </a:rPr>
                        <a:t>max</a:t>
                      </a:r>
                      <a:r>
                        <a:rPr lang="en-US" sz="2000" cap="all" dirty="0" err="1">
                          <a:effectLst/>
                        </a:rPr>
                        <a:t>_VND</a:t>
                      </a:r>
                      <a:endParaRPr lang="en-US" sz="20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966" marR="111966" marT="0" marB="0"/>
                </a:tc>
                <a:tc>
                  <a:txBody>
                    <a:bodyPr/>
                    <a:lstStyle/>
                    <a:p>
                      <a:pPr algn="ctr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000">
                          <a:effectLst/>
                        </a:rPr>
                        <a:t>0.000</a:t>
                      </a:r>
                      <a:endParaRPr lang="en-US" sz="200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966" marR="111966" marT="0" marB="0"/>
                </a:tc>
                <a:extLst>
                  <a:ext uri="{0D108BD9-81ED-4DB2-BD59-A6C34878D82A}">
                    <a16:rowId xmlns:a16="http://schemas.microsoft.com/office/drawing/2014/main" val="2104171661"/>
                  </a:ext>
                </a:extLst>
              </a:tr>
              <a:tr h="358918">
                <a:tc>
                  <a:txBody>
                    <a:bodyPr/>
                    <a:lstStyle/>
                    <a:p>
                      <a:pPr algn="just">
                        <a:lnSpc>
                          <a:spcPct val="125000"/>
                        </a:lnSpc>
                      </a:pPr>
                      <a:r>
                        <a:rPr lang="en-US" sz="2000" dirty="0" err="1">
                          <a:effectLst/>
                        </a:rPr>
                        <a:t>min</a:t>
                      </a:r>
                      <a:r>
                        <a:rPr lang="en-US" sz="2000" cap="all" dirty="0" err="1">
                          <a:effectLst/>
                        </a:rPr>
                        <a:t>_VND</a:t>
                      </a:r>
                      <a:endParaRPr lang="en-US" sz="20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966" marR="111966" marT="0" marB="0"/>
                </a:tc>
                <a:tc>
                  <a:txBody>
                    <a:bodyPr/>
                    <a:lstStyle/>
                    <a:p>
                      <a:pPr algn="ctr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000">
                          <a:effectLst/>
                        </a:rPr>
                        <a:t>0.011</a:t>
                      </a:r>
                      <a:endParaRPr lang="en-US" sz="200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966" marR="111966" marT="0" marB="0"/>
                </a:tc>
                <a:extLst>
                  <a:ext uri="{0D108BD9-81ED-4DB2-BD59-A6C34878D82A}">
                    <a16:rowId xmlns:a16="http://schemas.microsoft.com/office/drawing/2014/main" val="2755582893"/>
                  </a:ext>
                </a:extLst>
              </a:tr>
              <a:tr h="358918">
                <a:tc>
                  <a:txBody>
                    <a:bodyPr/>
                    <a:lstStyle/>
                    <a:p>
                      <a:pPr algn="just">
                        <a:lnSpc>
                          <a:spcPct val="125000"/>
                        </a:lnSpc>
                      </a:pPr>
                      <a:r>
                        <a:rPr lang="en-US" sz="2000">
                          <a:effectLst/>
                        </a:rPr>
                        <a:t>max</a:t>
                      </a:r>
                      <a:r>
                        <a:rPr lang="en-US" sz="2000" cap="all">
                          <a:effectLst/>
                        </a:rPr>
                        <a:t>_USD</a:t>
                      </a:r>
                      <a:endParaRPr lang="en-US" sz="200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966" marR="111966" marT="0" marB="0"/>
                </a:tc>
                <a:tc>
                  <a:txBody>
                    <a:bodyPr/>
                    <a:lstStyle/>
                    <a:p>
                      <a:pPr algn="ctr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000">
                          <a:effectLst/>
                        </a:rPr>
                        <a:t>0.724</a:t>
                      </a:r>
                      <a:endParaRPr lang="en-US" sz="200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966" marR="111966" marT="0" marB="0"/>
                </a:tc>
                <a:extLst>
                  <a:ext uri="{0D108BD9-81ED-4DB2-BD59-A6C34878D82A}">
                    <a16:rowId xmlns:a16="http://schemas.microsoft.com/office/drawing/2014/main" val="2979773496"/>
                  </a:ext>
                </a:extLst>
              </a:tr>
              <a:tr h="358918">
                <a:tc>
                  <a:txBody>
                    <a:bodyPr/>
                    <a:lstStyle/>
                    <a:p>
                      <a:pPr algn="just">
                        <a:lnSpc>
                          <a:spcPct val="125000"/>
                        </a:lnSpc>
                      </a:pPr>
                      <a:r>
                        <a:rPr lang="en-US" sz="2000">
                          <a:effectLst/>
                        </a:rPr>
                        <a:t>min</a:t>
                      </a:r>
                      <a:r>
                        <a:rPr lang="en-US" sz="2000" cap="all">
                          <a:effectLst/>
                        </a:rPr>
                        <a:t>_USD</a:t>
                      </a:r>
                      <a:endParaRPr lang="en-US" sz="200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966" marR="111966" marT="0" marB="0"/>
                </a:tc>
                <a:tc>
                  <a:txBody>
                    <a:bodyPr/>
                    <a:lstStyle/>
                    <a:p>
                      <a:pPr algn="ctr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000">
                          <a:effectLst/>
                        </a:rPr>
                        <a:t>0.149</a:t>
                      </a:r>
                      <a:endParaRPr lang="en-US" sz="200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966" marR="111966" marT="0" marB="0"/>
                </a:tc>
                <a:extLst>
                  <a:ext uri="{0D108BD9-81ED-4DB2-BD59-A6C34878D82A}">
                    <a16:rowId xmlns:a16="http://schemas.microsoft.com/office/drawing/2014/main" val="3993777054"/>
                  </a:ext>
                </a:extLst>
              </a:tr>
              <a:tr h="670883">
                <a:tc>
                  <a:txBody>
                    <a:bodyPr/>
                    <a:lstStyle/>
                    <a:p>
                      <a:pPr algn="just">
                        <a:lnSpc>
                          <a:spcPct val="125000"/>
                        </a:lnSpc>
                      </a:pPr>
                      <a:r>
                        <a:rPr lang="en-US" sz="2000" dirty="0" err="1">
                          <a:effectLst/>
                        </a:rPr>
                        <a:t>avg</a:t>
                      </a:r>
                      <a:r>
                        <a:rPr lang="en-US" sz="2000" cap="all" dirty="0" err="1">
                          <a:effectLst/>
                        </a:rPr>
                        <a:t>_</a:t>
                      </a:r>
                      <a:r>
                        <a:rPr lang="en-US" sz="2000" dirty="0" err="1">
                          <a:effectLst/>
                        </a:rPr>
                        <a:t>interest</a:t>
                      </a:r>
                      <a:endParaRPr lang="en-US" sz="20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966" marR="111966" marT="0" marB="0"/>
                </a:tc>
                <a:tc>
                  <a:txBody>
                    <a:bodyPr/>
                    <a:lstStyle/>
                    <a:p>
                      <a:pPr algn="ctr" fontAlgn="base" latinLnBrk="1"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2000" dirty="0">
                          <a:effectLst/>
                        </a:rPr>
                        <a:t>0.000</a:t>
                      </a:r>
                      <a:endParaRPr lang="en-US" sz="2000" dirty="0">
                        <a:effectLst/>
                        <a:latin typeface="Source Sans Pro" panose="020B0503030403020204" pitchFamily="34" charset="0"/>
                        <a:ea typeface="Source Sans Pro" panose="020B0503030403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1966" marR="111966" marT="0" marB="0"/>
                </a:tc>
                <a:extLst>
                  <a:ext uri="{0D108BD9-81ED-4DB2-BD59-A6C34878D82A}">
                    <a16:rowId xmlns:a16="http://schemas.microsoft.com/office/drawing/2014/main" val="3100388773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386736" y="632645"/>
            <a:ext cx="8473002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b="1" dirty="0" err="1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P_value</a:t>
            </a:r>
            <a:r>
              <a:rPr lang="en-US" sz="2500" b="1" dirty="0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b="1" dirty="0" err="1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của</a:t>
            </a:r>
            <a:r>
              <a:rPr lang="en-US" sz="2500" b="1" dirty="0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b="1" dirty="0" err="1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hệ</a:t>
            </a:r>
            <a:r>
              <a:rPr lang="en-US" sz="2500" b="1" dirty="0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b="1" dirty="0" err="1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số</a:t>
            </a:r>
            <a:r>
              <a:rPr lang="en-US" sz="2500" b="1" dirty="0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b="1" dirty="0" err="1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hồi</a:t>
            </a:r>
            <a:r>
              <a:rPr lang="en-US" sz="2500" b="1" dirty="0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b="1" dirty="0" err="1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quy</a:t>
            </a:r>
            <a:r>
              <a:rPr lang="en-US" sz="2500" b="1" dirty="0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b="1" dirty="0" err="1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giữa</a:t>
            </a:r>
            <a:r>
              <a:rPr lang="en-US" sz="2500" b="1" dirty="0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b="1" dirty="0" err="1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các</a:t>
            </a:r>
            <a:r>
              <a:rPr lang="en-US" sz="2500" b="1" dirty="0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b="1" dirty="0" err="1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biến</a:t>
            </a:r>
            <a:r>
              <a:rPr lang="en-US" sz="2500" b="1" dirty="0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b="1" dirty="0" err="1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liên</a:t>
            </a:r>
            <a:r>
              <a:rPr lang="en-US" sz="2500" b="1" dirty="0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b="1" dirty="0" err="1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tục</a:t>
            </a:r>
            <a:r>
              <a:rPr lang="en-US" sz="2500" b="1" dirty="0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b="1" dirty="0" err="1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và</a:t>
            </a:r>
            <a:r>
              <a:rPr lang="en-US" sz="2500" b="1" dirty="0">
                <a:solidFill>
                  <a:schemeClr val="tx2">
                    <a:lumMod val="10000"/>
                  </a:schemeClr>
                </a:solidFill>
                <a:latin typeface="Roboto Slab" panose="020B0604020202020204" charset="0"/>
                <a:ea typeface="Roboto Slab" panose="020B0604020202020204" charset="0"/>
              </a:rPr>
              <a:t> label</a:t>
            </a:r>
          </a:p>
        </p:txBody>
      </p:sp>
    </p:spTree>
    <p:extLst>
      <p:ext uri="{BB962C8B-B14F-4D97-AF65-F5344CB8AC3E}">
        <p14:creationId xmlns:p14="http://schemas.microsoft.com/office/powerpoint/2010/main" val="12273992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649B3-95EB-48C3-8A53-F79B8B65554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72CDD28D-20A4-4BDF-AE80-F4162084064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" y="935893"/>
            <a:ext cx="6496719" cy="420643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B34E12E-D2A5-49B9-BEEB-3D578A53DD99}"/>
              </a:ext>
            </a:extLst>
          </p:cNvPr>
          <p:cNvSpPr txBox="1"/>
          <p:nvPr/>
        </p:nvSpPr>
        <p:spPr>
          <a:xfrm>
            <a:off x="105237" y="345447"/>
            <a:ext cx="72426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Trung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bình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tiền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gửi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 –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giới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tính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,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lãi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suất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 –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giới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tính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với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nhãn</a:t>
            </a:r>
            <a:endParaRPr lang="en-US" sz="2000" dirty="0">
              <a:latin typeface="Roboto Slab" panose="020B0604020202020204" charset="0"/>
              <a:ea typeface="Roboto Slab" panose="020B060402020202020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38E210-B532-4713-9F77-E9752DF1A7DD}"/>
              </a:ext>
            </a:extLst>
          </p:cNvPr>
          <p:cNvSpPr txBox="1"/>
          <p:nvPr/>
        </p:nvSpPr>
        <p:spPr>
          <a:xfrm>
            <a:off x="5652204" y="1874418"/>
            <a:ext cx="338003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err="1">
                <a:effectLst/>
                <a:latin typeface="Roboto Slab" panose="020B0604020202020204" charset="0"/>
                <a:ea typeface="Roboto Slab" panose="020B0604020202020204" charset="0"/>
              </a:rPr>
              <a:t>Số</a:t>
            </a:r>
            <a:r>
              <a:rPr lang="en-US" sz="3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3000" dirty="0" err="1">
                <a:effectLst/>
                <a:latin typeface="Roboto Slab" panose="020B0604020202020204" charset="0"/>
                <a:ea typeface="Roboto Slab" panose="020B0604020202020204" charset="0"/>
              </a:rPr>
              <a:t>tiền</a:t>
            </a:r>
            <a:r>
              <a:rPr lang="en-US" sz="3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3000" dirty="0" err="1">
                <a:effectLst/>
                <a:latin typeface="Roboto Slab" panose="020B0604020202020204" charset="0"/>
                <a:ea typeface="Roboto Slab" panose="020B0604020202020204" charset="0"/>
              </a:rPr>
              <a:t>gửi</a:t>
            </a:r>
            <a:r>
              <a:rPr lang="en-US" sz="3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3000" dirty="0" err="1">
                <a:effectLst/>
                <a:latin typeface="Roboto Slab" panose="020B0604020202020204" charset="0"/>
                <a:ea typeface="Roboto Slab" panose="020B0604020202020204" charset="0"/>
              </a:rPr>
              <a:t>và</a:t>
            </a:r>
            <a:r>
              <a:rPr lang="en-US" sz="3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3000" dirty="0" err="1">
                <a:effectLst/>
                <a:latin typeface="Roboto Slab" panose="020B0604020202020204" charset="0"/>
                <a:ea typeface="Roboto Slab" panose="020B0604020202020204" charset="0"/>
              </a:rPr>
              <a:t>lãi</a:t>
            </a:r>
            <a:r>
              <a:rPr lang="en-US" sz="3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3000" dirty="0" err="1">
                <a:effectLst/>
                <a:latin typeface="Roboto Slab" panose="020B0604020202020204" charset="0"/>
                <a:ea typeface="Roboto Slab" panose="020B0604020202020204" charset="0"/>
              </a:rPr>
              <a:t>suất</a:t>
            </a:r>
            <a:r>
              <a:rPr lang="en-US" sz="3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3000" dirty="0" err="1">
                <a:effectLst/>
                <a:latin typeface="Roboto Slab" panose="020B0604020202020204" charset="0"/>
                <a:ea typeface="Roboto Slab" panose="020B0604020202020204" charset="0"/>
              </a:rPr>
              <a:t>càng</a:t>
            </a:r>
            <a:r>
              <a:rPr lang="en-US" sz="3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3000" dirty="0" err="1">
                <a:effectLst/>
                <a:latin typeface="Roboto Slab" panose="020B0604020202020204" charset="0"/>
                <a:ea typeface="Roboto Slab" panose="020B0604020202020204" charset="0"/>
              </a:rPr>
              <a:t>cao</a:t>
            </a:r>
            <a:r>
              <a:rPr lang="en-US" sz="3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3000" dirty="0" err="1">
                <a:effectLst/>
                <a:latin typeface="Roboto Slab" panose="020B0604020202020204" charset="0"/>
                <a:ea typeface="Roboto Slab" panose="020B0604020202020204" charset="0"/>
              </a:rPr>
              <a:t>thì</a:t>
            </a:r>
            <a:r>
              <a:rPr lang="en-US" sz="3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3000" dirty="0" err="1">
                <a:effectLst/>
                <a:latin typeface="Roboto Slab" panose="020B0604020202020204" charset="0"/>
                <a:ea typeface="Roboto Slab" panose="020B0604020202020204" charset="0"/>
              </a:rPr>
              <a:t>tỷ</a:t>
            </a:r>
            <a:r>
              <a:rPr lang="en-US" sz="3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3000" dirty="0" err="1">
                <a:effectLst/>
                <a:latin typeface="Roboto Slab" panose="020B0604020202020204" charset="0"/>
                <a:ea typeface="Roboto Slab" panose="020B0604020202020204" charset="0"/>
              </a:rPr>
              <a:t>lệ</a:t>
            </a:r>
            <a:r>
              <a:rPr lang="en-US" sz="3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3000" dirty="0" err="1">
                <a:effectLst/>
                <a:latin typeface="Roboto Slab" panose="020B0604020202020204" charset="0"/>
                <a:ea typeface="Roboto Slab" panose="020B0604020202020204" charset="0"/>
              </a:rPr>
              <a:t>rút</a:t>
            </a:r>
            <a:r>
              <a:rPr lang="en-US" sz="3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3000" dirty="0" err="1">
                <a:effectLst/>
                <a:latin typeface="Roboto Slab" panose="020B0604020202020204" charset="0"/>
                <a:ea typeface="Roboto Slab" panose="020B0604020202020204" charset="0"/>
              </a:rPr>
              <a:t>tiền</a:t>
            </a:r>
            <a:r>
              <a:rPr lang="en-US" sz="3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3000" dirty="0" err="1">
                <a:effectLst/>
                <a:latin typeface="Roboto Slab" panose="020B0604020202020204" charset="0"/>
                <a:ea typeface="Roboto Slab" panose="020B0604020202020204" charset="0"/>
              </a:rPr>
              <a:t>càng</a:t>
            </a:r>
            <a:r>
              <a:rPr lang="en-US" sz="3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3000" dirty="0" err="1">
                <a:effectLst/>
                <a:latin typeface="Roboto Slab" panose="020B0604020202020204" charset="0"/>
                <a:ea typeface="Roboto Slab" panose="020B0604020202020204" charset="0"/>
              </a:rPr>
              <a:t>lớn</a:t>
            </a:r>
            <a:r>
              <a:rPr lang="en-US" sz="3000" dirty="0">
                <a:effectLst/>
                <a:latin typeface="Roboto Slab" panose="020B0604020202020204" charset="0"/>
                <a:ea typeface="Roboto Slab" panose="020B0604020202020204" charset="0"/>
              </a:rPr>
              <a:t>.</a:t>
            </a:r>
            <a:endParaRPr lang="en-US" sz="3000" dirty="0">
              <a:latin typeface="Roboto Slab" panose="020B0604020202020204" charset="0"/>
              <a:ea typeface="Roboto Slab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6411013"/>
      </p:ext>
    </p:extLst>
  </p:cSld>
  <p:clrMapOvr>
    <a:masterClrMapping/>
  </p:clrMapOvr>
  <p:transition spd="slow">
    <p:comb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15" name="Google Shape;140;p20">
            <a:extLst>
              <a:ext uri="{FF2B5EF4-FFF2-40B4-BE49-F238E27FC236}">
                <a16:creationId xmlns:a16="http://schemas.microsoft.com/office/drawing/2014/main" id="{75666487-6091-469B-A3C4-7C72898319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9439" y="1498417"/>
            <a:ext cx="4306112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Modelling</a:t>
            </a:r>
            <a:endParaRPr sz="6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/>
          <p:nvPr/>
        </p:nvSpPr>
        <p:spPr>
          <a:xfrm>
            <a:off x="5725649" y="909614"/>
            <a:ext cx="3132601" cy="3205185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ctrTitle" idx="4294967295"/>
          </p:nvPr>
        </p:nvSpPr>
        <p:spPr>
          <a:xfrm>
            <a:off x="406420" y="887487"/>
            <a:ext cx="5124695" cy="28905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/>
              <a:t>Tỷ lệ khách hàng rút tiền tại </a:t>
            </a:r>
            <a:r>
              <a:rPr lang="en" sz="6000" b="1"/>
              <a:t>ngân hàng.</a:t>
            </a:r>
            <a:endParaRPr sz="6000" b="1" dirty="0"/>
          </a:p>
        </p:txBody>
      </p:sp>
      <p:cxnSp>
        <p:nvCxnSpPr>
          <p:cNvPr id="120" name="Google Shape;120;p18"/>
          <p:cNvCxnSpPr/>
          <p:nvPr/>
        </p:nvCxnSpPr>
        <p:spPr>
          <a:xfrm rot="10800000" flipH="1">
            <a:off x="6805299" y="540952"/>
            <a:ext cx="143700" cy="377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8"/>
          <p:cNvCxnSpPr>
            <a:cxnSpLocks/>
            <a:endCxn id="117" idx="6"/>
          </p:cNvCxnSpPr>
          <p:nvPr/>
        </p:nvCxnSpPr>
        <p:spPr>
          <a:xfrm>
            <a:off x="8599350" y="1934115"/>
            <a:ext cx="258900" cy="578092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" name="Google Shape;123;p18"/>
          <p:cNvSpPr/>
          <p:nvPr/>
        </p:nvSpPr>
        <p:spPr>
          <a:xfrm>
            <a:off x="6017198" y="1247674"/>
            <a:ext cx="2582152" cy="2582601"/>
          </a:xfrm>
          <a:prstGeom prst="ellipse">
            <a:avLst/>
          </a:prstGeom>
          <a:noFill/>
          <a:ln w="19050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5" name="Google Shape;152;p21">
            <a:extLst>
              <a:ext uri="{FF2B5EF4-FFF2-40B4-BE49-F238E27FC236}">
                <a16:creationId xmlns:a16="http://schemas.microsoft.com/office/drawing/2014/main" id="{B6CE73D0-FD5F-4A0F-826B-DFA96A9595FA}"/>
              </a:ext>
            </a:extLst>
          </p:cNvPr>
          <p:cNvPicPr preferRelativeResize="0"/>
          <p:nvPr/>
        </p:nvPicPr>
        <p:blipFill>
          <a:blip r:embed="rId3"/>
          <a:srcRect/>
          <a:stretch/>
        </p:blipFill>
        <p:spPr>
          <a:xfrm>
            <a:off x="6026648" y="1286715"/>
            <a:ext cx="2537802" cy="2523793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A picture containing building, sitting, old, brick&#10;&#10;Description automatically generated">
            <a:extLst>
              <a:ext uri="{FF2B5EF4-FFF2-40B4-BE49-F238E27FC236}">
                <a16:creationId xmlns:a16="http://schemas.microsoft.com/office/drawing/2014/main" id="{4572350A-969E-4D82-9C48-D309EA1DAE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4904" r="644" b="26187"/>
          <a:stretch/>
        </p:blipFill>
        <p:spPr>
          <a:xfrm>
            <a:off x="0" y="0"/>
            <a:ext cx="9144000" cy="14868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65" name="Google Shape;265;p29"/>
          <p:cNvSpPr/>
          <p:nvPr/>
        </p:nvSpPr>
        <p:spPr>
          <a:xfrm>
            <a:off x="196652" y="1901775"/>
            <a:ext cx="1866600" cy="1845600"/>
          </a:xfrm>
          <a:prstGeom prst="ellipse">
            <a:avLst/>
          </a:prstGeom>
          <a:noFill/>
          <a:ln w="9525" cap="flat" cmpd="sng">
            <a:solidFill>
              <a:srgbClr val="C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9"/>
          <p:cNvSpPr/>
          <p:nvPr/>
        </p:nvSpPr>
        <p:spPr>
          <a:xfrm>
            <a:off x="360621" y="2063938"/>
            <a:ext cx="1538100" cy="1521300"/>
          </a:xfrm>
          <a:prstGeom prst="ellipse">
            <a:avLst/>
          </a:prstGeom>
          <a:noFill/>
          <a:ln w="9525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00206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Logistics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00206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Reg</a:t>
            </a:r>
            <a:endParaRPr sz="1800" b="1" dirty="0">
              <a:solidFill>
                <a:srgbClr val="00206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68" name="Google Shape;268;p29"/>
          <p:cNvSpPr/>
          <p:nvPr/>
        </p:nvSpPr>
        <p:spPr>
          <a:xfrm>
            <a:off x="2284646" y="1830828"/>
            <a:ext cx="2002800" cy="1980600"/>
          </a:xfrm>
          <a:prstGeom prst="ellipse">
            <a:avLst/>
          </a:prstGeom>
          <a:noFill/>
          <a:ln w="9525" cap="flat" cmpd="sng">
            <a:solidFill>
              <a:srgbClr val="C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9"/>
          <p:cNvSpPr/>
          <p:nvPr/>
        </p:nvSpPr>
        <p:spPr>
          <a:xfrm>
            <a:off x="2460613" y="2004857"/>
            <a:ext cx="1650900" cy="1632900"/>
          </a:xfrm>
          <a:prstGeom prst="ellipse">
            <a:avLst/>
          </a:prstGeom>
          <a:noFill/>
          <a:ln w="28575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00206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Decision Tree</a:t>
            </a:r>
            <a:endParaRPr sz="1800" b="1" dirty="0">
              <a:solidFill>
                <a:srgbClr val="00206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70" name="Google Shape;270;p29"/>
          <p:cNvSpPr/>
          <p:nvPr/>
        </p:nvSpPr>
        <p:spPr>
          <a:xfrm>
            <a:off x="6733034" y="1726645"/>
            <a:ext cx="2211300" cy="2186700"/>
          </a:xfrm>
          <a:prstGeom prst="ellipse">
            <a:avLst/>
          </a:prstGeom>
          <a:noFill/>
          <a:ln w="9525" cap="flat" cmpd="sng">
            <a:solidFill>
              <a:srgbClr val="C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9"/>
          <p:cNvSpPr/>
          <p:nvPr/>
        </p:nvSpPr>
        <p:spPr>
          <a:xfrm>
            <a:off x="6927345" y="1918691"/>
            <a:ext cx="1822500" cy="1802400"/>
          </a:xfrm>
          <a:prstGeom prst="ellipse">
            <a:avLst/>
          </a:prstGeom>
          <a:noFill/>
          <a:ln w="7620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00206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XGBoost</a:t>
            </a:r>
            <a:endParaRPr sz="1800" b="1" dirty="0">
              <a:solidFill>
                <a:srgbClr val="00206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272" name="Google Shape;272;p29"/>
          <p:cNvCxnSpPr>
            <a:cxnSpLocks/>
            <a:stCxn id="267" idx="6"/>
            <a:endCxn id="269" idx="2"/>
          </p:cNvCxnSpPr>
          <p:nvPr/>
        </p:nvCxnSpPr>
        <p:spPr>
          <a:xfrm flipV="1">
            <a:off x="1898721" y="2821307"/>
            <a:ext cx="561892" cy="3281"/>
          </a:xfrm>
          <a:prstGeom prst="straightConnector1">
            <a:avLst/>
          </a:prstGeom>
          <a:noFill/>
          <a:ln w="9525" cap="flat" cmpd="sng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3" name="Google Shape;273;p29"/>
          <p:cNvCxnSpPr>
            <a:cxnSpLocks/>
            <a:stCxn id="269" idx="6"/>
            <a:endCxn id="13" idx="2"/>
          </p:cNvCxnSpPr>
          <p:nvPr/>
        </p:nvCxnSpPr>
        <p:spPr>
          <a:xfrm>
            <a:off x="4111513" y="2821307"/>
            <a:ext cx="573294" cy="0"/>
          </a:xfrm>
          <a:prstGeom prst="straightConnector1">
            <a:avLst/>
          </a:prstGeom>
          <a:noFill/>
          <a:ln w="28575" cap="flat" cmpd="sng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4" name="Google Shape;274;p29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12" name="Google Shape;268;p29">
            <a:extLst>
              <a:ext uri="{FF2B5EF4-FFF2-40B4-BE49-F238E27FC236}">
                <a16:creationId xmlns:a16="http://schemas.microsoft.com/office/drawing/2014/main" id="{71F04D18-9540-4413-B0B0-4BF8AFB963BB}"/>
              </a:ext>
            </a:extLst>
          </p:cNvPr>
          <p:cNvSpPr/>
          <p:nvPr/>
        </p:nvSpPr>
        <p:spPr>
          <a:xfrm>
            <a:off x="4508840" y="1830828"/>
            <a:ext cx="2002800" cy="1980600"/>
          </a:xfrm>
          <a:prstGeom prst="ellipse">
            <a:avLst/>
          </a:prstGeom>
          <a:noFill/>
          <a:ln w="9525" cap="flat" cmpd="sng">
            <a:solidFill>
              <a:srgbClr val="C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69;p29">
            <a:extLst>
              <a:ext uri="{FF2B5EF4-FFF2-40B4-BE49-F238E27FC236}">
                <a16:creationId xmlns:a16="http://schemas.microsoft.com/office/drawing/2014/main" id="{C5CF0873-43E1-4C71-A7CD-7BF71FF9BBE8}"/>
              </a:ext>
            </a:extLst>
          </p:cNvPr>
          <p:cNvSpPr/>
          <p:nvPr/>
        </p:nvSpPr>
        <p:spPr>
          <a:xfrm>
            <a:off x="4684807" y="2004857"/>
            <a:ext cx="1650900" cy="1632900"/>
          </a:xfrm>
          <a:prstGeom prst="ellipse">
            <a:avLst/>
          </a:prstGeom>
          <a:noFill/>
          <a:ln w="5080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00206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Random Forest</a:t>
            </a:r>
            <a:endParaRPr sz="1800" b="1" dirty="0">
              <a:solidFill>
                <a:srgbClr val="00206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14" name="Google Shape;273;p29">
            <a:extLst>
              <a:ext uri="{FF2B5EF4-FFF2-40B4-BE49-F238E27FC236}">
                <a16:creationId xmlns:a16="http://schemas.microsoft.com/office/drawing/2014/main" id="{61F50E93-D2C2-4A5A-BA12-295E460D5D1E}"/>
              </a:ext>
            </a:extLst>
          </p:cNvPr>
          <p:cNvCxnSpPr>
            <a:cxnSpLocks/>
            <a:stCxn id="271" idx="2"/>
            <a:endCxn id="13" idx="6"/>
          </p:cNvCxnSpPr>
          <p:nvPr/>
        </p:nvCxnSpPr>
        <p:spPr>
          <a:xfrm flipH="1">
            <a:off x="6335707" y="2819891"/>
            <a:ext cx="591638" cy="1416"/>
          </a:xfrm>
          <a:prstGeom prst="straightConnector1">
            <a:avLst/>
          </a:prstGeom>
          <a:noFill/>
          <a:ln w="63500" cap="flat" cmpd="sng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5" grpId="0" animBg="1"/>
      <p:bldP spid="267" grpId="0" animBg="1"/>
      <p:bldP spid="268" grpId="0" animBg="1"/>
      <p:bldP spid="269" grpId="0" animBg="1"/>
      <p:bldP spid="270" grpId="0" animBg="1"/>
      <p:bldP spid="271" grpId="0" animBg="1"/>
      <p:bldP spid="12" grpId="0" animBg="1"/>
      <p:bldP spid="1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person, building, child, little&#10;&#10;Description automatically generated">
            <a:extLst>
              <a:ext uri="{FF2B5EF4-FFF2-40B4-BE49-F238E27FC236}">
                <a16:creationId xmlns:a16="http://schemas.microsoft.com/office/drawing/2014/main" id="{7BEB24E2-3B3D-4CAD-A954-009D16BCF2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457" r="1815"/>
          <a:stretch/>
        </p:blipFill>
        <p:spPr>
          <a:xfrm>
            <a:off x="5944818" y="-253762"/>
            <a:ext cx="3761352" cy="536637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noFill/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  <a:reflection blurRad="6350" stA="50000" endA="300" endPos="55000" dir="5400000" sy="-100000" algn="bl" rotWithShape="0"/>
            <a:softEdge rad="31750"/>
          </a:effectLst>
          <a:scene3d>
            <a:camera prst="perspectiveLeft"/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D8B1CF-99C2-4D51-B891-1CDBC4B3763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p:pic>
        <p:nvPicPr>
          <p:cNvPr id="5" name="Picture 4" descr="A picture containing person, building, child, little&#10;&#10;Description automatically generated">
            <a:extLst>
              <a:ext uri="{FF2B5EF4-FFF2-40B4-BE49-F238E27FC236}">
                <a16:creationId xmlns:a16="http://schemas.microsoft.com/office/drawing/2014/main" id="{AB594C65-C9F6-4174-AEDC-783095F9D9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43" r="48149"/>
          <a:stretch/>
        </p:blipFill>
        <p:spPr>
          <a:xfrm>
            <a:off x="-97967" y="-155117"/>
            <a:ext cx="3675197" cy="5372096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43CD35E-0B31-4BA6-A5C3-AA34125E0D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6954404"/>
              </p:ext>
            </p:extLst>
          </p:nvPr>
        </p:nvGraphicFramePr>
        <p:xfrm>
          <a:off x="3531421" y="693793"/>
          <a:ext cx="5427384" cy="35165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35489">
                  <a:extLst>
                    <a:ext uri="{9D8B030D-6E8A-4147-A177-3AD203B41FA5}">
                      <a16:colId xmlns:a16="http://schemas.microsoft.com/office/drawing/2014/main" val="3322891742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812773181"/>
                    </a:ext>
                  </a:extLst>
                </a:gridCol>
                <a:gridCol w="1379093">
                  <a:extLst>
                    <a:ext uri="{9D8B030D-6E8A-4147-A177-3AD203B41FA5}">
                      <a16:colId xmlns:a16="http://schemas.microsoft.com/office/drawing/2014/main" val="866779585"/>
                    </a:ext>
                  </a:extLst>
                </a:gridCol>
                <a:gridCol w="808935">
                  <a:extLst>
                    <a:ext uri="{9D8B030D-6E8A-4147-A177-3AD203B41FA5}">
                      <a16:colId xmlns:a16="http://schemas.microsoft.com/office/drawing/2014/main" val="3801646447"/>
                    </a:ext>
                  </a:extLst>
                </a:gridCol>
                <a:gridCol w="1389417">
                  <a:extLst>
                    <a:ext uri="{9D8B030D-6E8A-4147-A177-3AD203B41FA5}">
                      <a16:colId xmlns:a16="http://schemas.microsoft.com/office/drawing/2014/main" val="632200848"/>
                    </a:ext>
                  </a:extLst>
                </a:gridCol>
              </a:tblGrid>
              <a:tr h="1834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dirty="0" err="1">
                          <a:effectLst/>
                        </a:rPr>
                        <a:t>Xử</a:t>
                      </a:r>
                      <a:r>
                        <a:rPr lang="en-US" sz="1500" dirty="0">
                          <a:effectLst/>
                        </a:rPr>
                        <a:t> </a:t>
                      </a:r>
                      <a:r>
                        <a:rPr lang="en-US" sz="1500" dirty="0" err="1">
                          <a:effectLst/>
                        </a:rPr>
                        <a:t>lý</a:t>
                      </a:r>
                      <a:r>
                        <a:rPr lang="en-US" sz="1500" dirty="0">
                          <a:effectLst/>
                        </a:rPr>
                        <a:t> </a:t>
                      </a:r>
                      <a:r>
                        <a:rPr lang="en-US" sz="1500" dirty="0" err="1">
                          <a:effectLst/>
                        </a:rPr>
                        <a:t>mất</a:t>
                      </a:r>
                      <a:r>
                        <a:rPr lang="en-US" sz="1500" dirty="0">
                          <a:effectLst/>
                        </a:rPr>
                        <a:t> </a:t>
                      </a:r>
                      <a:r>
                        <a:rPr lang="en-US" sz="1500" dirty="0" err="1">
                          <a:effectLst/>
                        </a:rPr>
                        <a:t>cân</a:t>
                      </a:r>
                      <a:r>
                        <a:rPr lang="en-US" sz="1500" dirty="0">
                          <a:effectLst/>
                        </a:rPr>
                        <a:t> </a:t>
                      </a:r>
                      <a:r>
                        <a:rPr lang="en-US" sz="1500" dirty="0" err="1">
                          <a:effectLst/>
                        </a:rPr>
                        <a:t>bằng</a:t>
                      </a:r>
                      <a:r>
                        <a:rPr lang="en-US" sz="1500" dirty="0">
                          <a:effectLst/>
                        </a:rPr>
                        <a:t> </a:t>
                      </a:r>
                      <a:r>
                        <a:rPr lang="en-US" sz="1500" dirty="0" err="1">
                          <a:effectLst/>
                        </a:rPr>
                        <a:t>dữ</a:t>
                      </a:r>
                      <a:r>
                        <a:rPr lang="en-US" sz="1500" dirty="0">
                          <a:effectLst/>
                        </a:rPr>
                        <a:t> </a:t>
                      </a:r>
                      <a:r>
                        <a:rPr lang="en-US" sz="1500" dirty="0" err="1">
                          <a:effectLst/>
                        </a:rPr>
                        <a:t>liệu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628074"/>
                  </a:ext>
                </a:extLst>
              </a:tr>
              <a:tr h="37562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effectLst/>
                        </a:rPr>
                        <a:t>Không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xử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lý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effectLst/>
                        </a:rPr>
                        <a:t>Cân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bằng</a:t>
                      </a:r>
                      <a:r>
                        <a:rPr lang="en-US" sz="1200" dirty="0">
                          <a:effectLst/>
                        </a:rPr>
                        <a:t> Smote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effectLst/>
                        </a:rPr>
                        <a:t>Cân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bằng</a:t>
                      </a:r>
                      <a:r>
                        <a:rPr lang="en-US" sz="1200" dirty="0">
                          <a:effectLst/>
                        </a:rPr>
                        <a:t> Utils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extLst>
                  <a:ext uri="{0D108BD9-81ED-4DB2-BD59-A6C34878D82A}">
                    <a16:rowId xmlns:a16="http://schemas.microsoft.com/office/drawing/2014/main" val="3738491205"/>
                  </a:ext>
                </a:extLst>
              </a:tr>
              <a:tr h="446764">
                <a:tc rowSpan="6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dirty="0" err="1">
                          <a:effectLst/>
                        </a:rPr>
                        <a:t>Cách</a:t>
                      </a:r>
                      <a:r>
                        <a:rPr lang="en-US" sz="1500" dirty="0">
                          <a:effectLst/>
                        </a:rPr>
                        <a:t> </a:t>
                      </a:r>
                      <a:r>
                        <a:rPr lang="en-US" sz="1500" dirty="0" err="1">
                          <a:effectLst/>
                        </a:rPr>
                        <a:t>xử</a:t>
                      </a:r>
                      <a:r>
                        <a:rPr lang="en-US" sz="1500" dirty="0">
                          <a:effectLst/>
                        </a:rPr>
                        <a:t> </a:t>
                      </a:r>
                      <a:r>
                        <a:rPr lang="en-US" sz="1500" dirty="0" err="1">
                          <a:effectLst/>
                        </a:rPr>
                        <a:t>lý</a:t>
                      </a:r>
                      <a:r>
                        <a:rPr lang="en-US" sz="1500" dirty="0">
                          <a:effectLst/>
                        </a:rPr>
                        <a:t> </a:t>
                      </a:r>
                      <a:r>
                        <a:rPr lang="en-US" sz="1500" dirty="0" err="1">
                          <a:effectLst/>
                        </a:rPr>
                        <a:t>biến</a:t>
                      </a:r>
                      <a:r>
                        <a:rPr lang="en-US" sz="1500" dirty="0">
                          <a:effectLst/>
                        </a:rPr>
                        <a:t> </a:t>
                      </a:r>
                      <a:r>
                        <a:rPr lang="en-US" sz="1500" dirty="0" err="1">
                          <a:effectLst/>
                        </a:rPr>
                        <a:t>liên</a:t>
                      </a:r>
                      <a:r>
                        <a:rPr lang="en-US" sz="1500" dirty="0">
                          <a:effectLst/>
                        </a:rPr>
                        <a:t> </a:t>
                      </a:r>
                      <a:r>
                        <a:rPr lang="en-US" sz="1500" dirty="0" err="1">
                          <a:effectLst/>
                        </a:rPr>
                        <a:t>tục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vert="vert27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effectLst/>
                        </a:rPr>
                        <a:t>Không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xử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lý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extLst>
                  <a:ext uri="{0D108BD9-81ED-4DB2-BD59-A6C34878D82A}">
                    <a16:rowId xmlns:a16="http://schemas.microsoft.com/office/drawing/2014/main" val="770232285"/>
                  </a:ext>
                </a:extLst>
              </a:tr>
              <a:tr h="4677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Logarithm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extLst>
                  <a:ext uri="{0D108BD9-81ED-4DB2-BD59-A6C34878D82A}">
                    <a16:rowId xmlns:a16="http://schemas.microsoft.com/office/drawing/2014/main" val="3047337600"/>
                  </a:ext>
                </a:extLst>
              </a:tr>
              <a:tr h="37562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Standard Scaler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extLst>
                  <a:ext uri="{0D108BD9-81ED-4DB2-BD59-A6C34878D82A}">
                    <a16:rowId xmlns:a16="http://schemas.microsoft.com/office/drawing/2014/main" val="1569544556"/>
                  </a:ext>
                </a:extLst>
              </a:tr>
              <a:tr h="4955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Robust Scaler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extLst>
                  <a:ext uri="{0D108BD9-81ED-4DB2-BD59-A6C34878D82A}">
                    <a16:rowId xmlns:a16="http://schemas.microsoft.com/office/drawing/2014/main" val="1490243009"/>
                  </a:ext>
                </a:extLst>
              </a:tr>
              <a:tr h="56775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Logarithm &amp; Standard Scaler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extLst>
                  <a:ext uri="{0D108BD9-81ED-4DB2-BD59-A6C34878D82A}">
                    <a16:rowId xmlns:a16="http://schemas.microsoft.com/office/drawing/2014/main" val="1433117567"/>
                  </a:ext>
                </a:extLst>
              </a:tr>
              <a:tr h="52705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Logarithm &amp; Robust Scaler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extLst>
                  <a:ext uri="{0D108BD9-81ED-4DB2-BD59-A6C34878D82A}">
                    <a16:rowId xmlns:a16="http://schemas.microsoft.com/office/drawing/2014/main" val="185643121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88820A1-5283-491A-9B20-50F8C7E89FE0}"/>
              </a:ext>
            </a:extLst>
          </p:cNvPr>
          <p:cNvSpPr txBox="1"/>
          <p:nvPr/>
        </p:nvSpPr>
        <p:spPr>
          <a:xfrm>
            <a:off x="7506575" y="1315348"/>
            <a:ext cx="1539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*XGB (recall ~95%)</a:t>
            </a:r>
          </a:p>
          <a:p>
            <a:r>
              <a:rPr lang="en-US" sz="1200" dirty="0"/>
              <a:t>* LR (time~0.8s)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4859C8-7A4F-4435-B0DA-A0D0F4C97A3C}"/>
              </a:ext>
            </a:extLst>
          </p:cNvPr>
          <p:cNvSpPr txBox="1"/>
          <p:nvPr/>
        </p:nvSpPr>
        <p:spPr>
          <a:xfrm>
            <a:off x="5375899" y="2194728"/>
            <a:ext cx="11269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effectLst/>
              </a:rPr>
              <a:t>XGB</a:t>
            </a:r>
          </a:p>
          <a:p>
            <a:r>
              <a:rPr lang="en-US" sz="1200" dirty="0">
                <a:effectLst/>
              </a:rPr>
              <a:t>(f1 ~95%)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9BA5A1-A863-4541-99AD-0C0C3EEECAB5}"/>
              </a:ext>
            </a:extLst>
          </p:cNvPr>
          <p:cNvSpPr txBox="1"/>
          <p:nvPr/>
        </p:nvSpPr>
        <p:spPr>
          <a:xfrm>
            <a:off x="5389185" y="1283657"/>
            <a:ext cx="14801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effectLst/>
              </a:rPr>
              <a:t>* LR (f1~2,3%)</a:t>
            </a:r>
          </a:p>
          <a:p>
            <a:r>
              <a:rPr lang="en-US" sz="1200" dirty="0">
                <a:effectLst/>
              </a:rPr>
              <a:t>* LR (recall~61%)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A2A30F-33ED-4A88-ABA5-9B325DD5AED8}"/>
              </a:ext>
            </a:extLst>
          </p:cNvPr>
          <p:cNvSpPr txBox="1"/>
          <p:nvPr/>
        </p:nvSpPr>
        <p:spPr>
          <a:xfrm>
            <a:off x="5329599" y="1752938"/>
            <a:ext cx="961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RFC </a:t>
            </a:r>
          </a:p>
          <a:p>
            <a:r>
              <a:rPr lang="en-US" sz="1200" dirty="0"/>
              <a:t>(time ~ 5s)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F8D2A6F3-D933-4869-965A-21A5FAD94E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9448805"/>
              </p:ext>
            </p:extLst>
          </p:nvPr>
        </p:nvGraphicFramePr>
        <p:xfrm>
          <a:off x="731194" y="693793"/>
          <a:ext cx="5213624" cy="35165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35489">
                  <a:extLst>
                    <a:ext uri="{9D8B030D-6E8A-4147-A177-3AD203B41FA5}">
                      <a16:colId xmlns:a16="http://schemas.microsoft.com/office/drawing/2014/main" val="3322891742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812773181"/>
                    </a:ext>
                  </a:extLst>
                </a:gridCol>
                <a:gridCol w="1379093">
                  <a:extLst>
                    <a:ext uri="{9D8B030D-6E8A-4147-A177-3AD203B41FA5}">
                      <a16:colId xmlns:a16="http://schemas.microsoft.com/office/drawing/2014/main" val="866779585"/>
                    </a:ext>
                  </a:extLst>
                </a:gridCol>
                <a:gridCol w="808935">
                  <a:extLst>
                    <a:ext uri="{9D8B030D-6E8A-4147-A177-3AD203B41FA5}">
                      <a16:colId xmlns:a16="http://schemas.microsoft.com/office/drawing/2014/main" val="3801646447"/>
                    </a:ext>
                  </a:extLst>
                </a:gridCol>
                <a:gridCol w="1175657">
                  <a:extLst>
                    <a:ext uri="{9D8B030D-6E8A-4147-A177-3AD203B41FA5}">
                      <a16:colId xmlns:a16="http://schemas.microsoft.com/office/drawing/2014/main" val="632200848"/>
                    </a:ext>
                  </a:extLst>
                </a:gridCol>
              </a:tblGrid>
              <a:tr h="18349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dirty="0" err="1">
                          <a:effectLst/>
                        </a:rPr>
                        <a:t>Xử</a:t>
                      </a:r>
                      <a:r>
                        <a:rPr lang="en-US" sz="1500" dirty="0">
                          <a:effectLst/>
                        </a:rPr>
                        <a:t> </a:t>
                      </a:r>
                      <a:r>
                        <a:rPr lang="en-US" sz="1500" dirty="0" err="1">
                          <a:effectLst/>
                        </a:rPr>
                        <a:t>lý</a:t>
                      </a:r>
                      <a:r>
                        <a:rPr lang="en-US" sz="1500" dirty="0">
                          <a:effectLst/>
                        </a:rPr>
                        <a:t> </a:t>
                      </a:r>
                      <a:r>
                        <a:rPr lang="en-US" sz="1500" dirty="0" err="1">
                          <a:effectLst/>
                        </a:rPr>
                        <a:t>mất</a:t>
                      </a:r>
                      <a:r>
                        <a:rPr lang="en-US" sz="1500" dirty="0">
                          <a:effectLst/>
                        </a:rPr>
                        <a:t> </a:t>
                      </a:r>
                      <a:r>
                        <a:rPr lang="en-US" sz="1500" dirty="0" err="1">
                          <a:effectLst/>
                        </a:rPr>
                        <a:t>cân</a:t>
                      </a:r>
                      <a:r>
                        <a:rPr lang="en-US" sz="1500" dirty="0">
                          <a:effectLst/>
                        </a:rPr>
                        <a:t> </a:t>
                      </a:r>
                      <a:r>
                        <a:rPr lang="en-US" sz="1500" dirty="0" err="1">
                          <a:effectLst/>
                        </a:rPr>
                        <a:t>bằng</a:t>
                      </a:r>
                      <a:r>
                        <a:rPr lang="en-US" sz="1500" dirty="0">
                          <a:effectLst/>
                        </a:rPr>
                        <a:t> </a:t>
                      </a:r>
                      <a:r>
                        <a:rPr lang="en-US" sz="1500" dirty="0" err="1">
                          <a:effectLst/>
                        </a:rPr>
                        <a:t>dữ</a:t>
                      </a:r>
                      <a:r>
                        <a:rPr lang="en-US" sz="1500" dirty="0">
                          <a:effectLst/>
                        </a:rPr>
                        <a:t> </a:t>
                      </a:r>
                      <a:r>
                        <a:rPr lang="en-US" sz="1500" dirty="0" err="1">
                          <a:effectLst/>
                        </a:rPr>
                        <a:t>liệu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9628074"/>
                  </a:ext>
                </a:extLst>
              </a:tr>
              <a:tr h="37562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effectLst/>
                        </a:rPr>
                        <a:t>Không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xử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lý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effectLst/>
                        </a:rPr>
                        <a:t>Cân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bằng</a:t>
                      </a:r>
                      <a:r>
                        <a:rPr lang="en-US" sz="1200" dirty="0">
                          <a:effectLst/>
                        </a:rPr>
                        <a:t> Smote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effectLst/>
                        </a:rPr>
                        <a:t>Cân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bằng</a:t>
                      </a:r>
                      <a:r>
                        <a:rPr lang="en-US" sz="1200" dirty="0">
                          <a:effectLst/>
                        </a:rPr>
                        <a:t> Utils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extLst>
                  <a:ext uri="{0D108BD9-81ED-4DB2-BD59-A6C34878D82A}">
                    <a16:rowId xmlns:a16="http://schemas.microsoft.com/office/drawing/2014/main" val="3738491205"/>
                  </a:ext>
                </a:extLst>
              </a:tr>
              <a:tr h="446764">
                <a:tc rowSpan="6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dirty="0" err="1">
                          <a:effectLst/>
                        </a:rPr>
                        <a:t>Cách</a:t>
                      </a:r>
                      <a:r>
                        <a:rPr lang="en-US" sz="1500" dirty="0">
                          <a:effectLst/>
                        </a:rPr>
                        <a:t> </a:t>
                      </a:r>
                      <a:r>
                        <a:rPr lang="en-US" sz="1500" dirty="0" err="1">
                          <a:effectLst/>
                        </a:rPr>
                        <a:t>xử</a:t>
                      </a:r>
                      <a:r>
                        <a:rPr lang="en-US" sz="1500" dirty="0">
                          <a:effectLst/>
                        </a:rPr>
                        <a:t> </a:t>
                      </a:r>
                      <a:r>
                        <a:rPr lang="en-US" sz="1500" dirty="0" err="1">
                          <a:effectLst/>
                        </a:rPr>
                        <a:t>lý</a:t>
                      </a:r>
                      <a:r>
                        <a:rPr lang="en-US" sz="1500" dirty="0">
                          <a:effectLst/>
                        </a:rPr>
                        <a:t> </a:t>
                      </a:r>
                      <a:r>
                        <a:rPr lang="en-US" sz="1500" dirty="0" err="1">
                          <a:effectLst/>
                        </a:rPr>
                        <a:t>biến</a:t>
                      </a:r>
                      <a:r>
                        <a:rPr lang="en-US" sz="1500" dirty="0">
                          <a:effectLst/>
                        </a:rPr>
                        <a:t> </a:t>
                      </a:r>
                      <a:r>
                        <a:rPr lang="en-US" sz="1500" dirty="0" err="1">
                          <a:effectLst/>
                        </a:rPr>
                        <a:t>liên</a:t>
                      </a:r>
                      <a:r>
                        <a:rPr lang="en-US" sz="1500" dirty="0">
                          <a:effectLst/>
                        </a:rPr>
                        <a:t> </a:t>
                      </a:r>
                      <a:r>
                        <a:rPr lang="en-US" sz="1500" dirty="0" err="1">
                          <a:effectLst/>
                        </a:rPr>
                        <a:t>tục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vert="vert27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effectLst/>
                        </a:rPr>
                        <a:t>Không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xử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lý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extLst>
                  <a:ext uri="{0D108BD9-81ED-4DB2-BD59-A6C34878D82A}">
                    <a16:rowId xmlns:a16="http://schemas.microsoft.com/office/drawing/2014/main" val="770232285"/>
                  </a:ext>
                </a:extLst>
              </a:tr>
              <a:tr h="4677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Logarithm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extLst>
                  <a:ext uri="{0D108BD9-81ED-4DB2-BD59-A6C34878D82A}">
                    <a16:rowId xmlns:a16="http://schemas.microsoft.com/office/drawing/2014/main" val="3047337600"/>
                  </a:ext>
                </a:extLst>
              </a:tr>
              <a:tr h="37562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Standard Scaler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extLst>
                  <a:ext uri="{0D108BD9-81ED-4DB2-BD59-A6C34878D82A}">
                    <a16:rowId xmlns:a16="http://schemas.microsoft.com/office/drawing/2014/main" val="1569544556"/>
                  </a:ext>
                </a:extLst>
              </a:tr>
              <a:tr h="49559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Robust Scaler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extLst>
                  <a:ext uri="{0D108BD9-81ED-4DB2-BD59-A6C34878D82A}">
                    <a16:rowId xmlns:a16="http://schemas.microsoft.com/office/drawing/2014/main" val="1490243009"/>
                  </a:ext>
                </a:extLst>
              </a:tr>
              <a:tr h="56775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Logarithm &amp; Standard Scaler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extLst>
                  <a:ext uri="{0D108BD9-81ED-4DB2-BD59-A6C34878D82A}">
                    <a16:rowId xmlns:a16="http://schemas.microsoft.com/office/drawing/2014/main" val="1433117567"/>
                  </a:ext>
                </a:extLst>
              </a:tr>
              <a:tr h="52705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Logarithm &amp; Robust Scaler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3" marR="62163" marT="0" marB="0" anchor="ctr"/>
                </a:tc>
                <a:extLst>
                  <a:ext uri="{0D108BD9-81ED-4DB2-BD59-A6C34878D82A}">
                    <a16:rowId xmlns:a16="http://schemas.microsoft.com/office/drawing/2014/main" val="1856431217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6D8B7D7B-7EB9-4989-80D6-EB86D843356B}"/>
              </a:ext>
            </a:extLst>
          </p:cNvPr>
          <p:cNvSpPr txBox="1"/>
          <p:nvPr/>
        </p:nvSpPr>
        <p:spPr>
          <a:xfrm>
            <a:off x="2579546" y="1290055"/>
            <a:ext cx="14801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* RFC (f1~96,7%)</a:t>
            </a:r>
          </a:p>
          <a:p>
            <a:r>
              <a:rPr lang="en-US" sz="12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* DTC(time~0.22s)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C1594E-4D8F-43BF-BEDE-1545CDAD82AE}"/>
              </a:ext>
            </a:extLst>
          </p:cNvPr>
          <p:cNvSpPr txBox="1"/>
          <p:nvPr/>
        </p:nvSpPr>
        <p:spPr>
          <a:xfrm>
            <a:off x="4760674" y="1752181"/>
            <a:ext cx="11269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effectLst/>
              </a:rPr>
              <a:t>XGB</a:t>
            </a:r>
          </a:p>
          <a:p>
            <a:r>
              <a:rPr lang="en-US" sz="1200" dirty="0">
                <a:effectLst/>
              </a:rPr>
              <a:t>(recall ~98%)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03A6B4-6CE1-44F4-B488-E8686DF51981}"/>
              </a:ext>
            </a:extLst>
          </p:cNvPr>
          <p:cNvSpPr txBox="1"/>
          <p:nvPr/>
        </p:nvSpPr>
        <p:spPr>
          <a:xfrm>
            <a:off x="2540812" y="1315347"/>
            <a:ext cx="14801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effectLst/>
              </a:rPr>
              <a:t>* LR (f1~2,3%)</a:t>
            </a:r>
          </a:p>
          <a:p>
            <a:r>
              <a:rPr lang="en-US" sz="1200" dirty="0">
                <a:effectLst/>
              </a:rPr>
              <a:t>* LR (recall~61%)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490A310-6C2B-49D1-8B38-5F4E07C7E399}"/>
              </a:ext>
            </a:extLst>
          </p:cNvPr>
          <p:cNvSpPr txBox="1"/>
          <p:nvPr/>
        </p:nvSpPr>
        <p:spPr>
          <a:xfrm>
            <a:off x="3896008" y="2595009"/>
            <a:ext cx="961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RFC </a:t>
            </a:r>
          </a:p>
          <a:p>
            <a:r>
              <a:rPr lang="en-US" sz="1200" dirty="0"/>
              <a:t>(time ~ 5s)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B34E12E-D2A5-49B9-BEEB-3D578A53DD99}"/>
              </a:ext>
            </a:extLst>
          </p:cNvPr>
          <p:cNvSpPr txBox="1"/>
          <p:nvPr/>
        </p:nvSpPr>
        <p:spPr>
          <a:xfrm>
            <a:off x="5398661" y="266342"/>
            <a:ext cx="22076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Mô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hình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tốt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nhất</a:t>
            </a:r>
            <a:endParaRPr lang="en-US" sz="2000" dirty="0">
              <a:latin typeface="Roboto Slab" panose="020B0604020202020204" charset="0"/>
              <a:ea typeface="Roboto Slab" panose="020B060402020202020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B34E12E-D2A5-49B9-BEEB-3D578A53DD99}"/>
              </a:ext>
            </a:extLst>
          </p:cNvPr>
          <p:cNvSpPr txBox="1"/>
          <p:nvPr/>
        </p:nvSpPr>
        <p:spPr>
          <a:xfrm>
            <a:off x="5397234" y="273460"/>
            <a:ext cx="23887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Mô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hình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xấu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nhất</a:t>
            </a:r>
            <a:endParaRPr lang="en-US" sz="2000" dirty="0">
              <a:latin typeface="Roboto Slab" panose="020B0604020202020204" charset="0"/>
              <a:ea typeface="Roboto Slab" panose="020B060402020202020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B34E12E-D2A5-49B9-BEEB-3D578A53DD99}"/>
              </a:ext>
            </a:extLst>
          </p:cNvPr>
          <p:cNvSpPr txBox="1"/>
          <p:nvPr/>
        </p:nvSpPr>
        <p:spPr>
          <a:xfrm>
            <a:off x="2216914" y="265680"/>
            <a:ext cx="22076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Mô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hình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tốt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nhất</a:t>
            </a:r>
            <a:endParaRPr lang="en-US" sz="2000" dirty="0">
              <a:latin typeface="Roboto Slab" panose="020B0604020202020204" charset="0"/>
              <a:ea typeface="Roboto Slab" panose="020B060402020202020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B34E12E-D2A5-49B9-BEEB-3D578A53DD99}"/>
              </a:ext>
            </a:extLst>
          </p:cNvPr>
          <p:cNvSpPr txBox="1"/>
          <p:nvPr/>
        </p:nvSpPr>
        <p:spPr>
          <a:xfrm>
            <a:off x="2217318" y="262921"/>
            <a:ext cx="23887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Mô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hình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xấu</a:t>
            </a:r>
            <a:r>
              <a:rPr lang="en-US" sz="2000" dirty="0">
                <a:effectLst/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effectLst/>
                <a:latin typeface="Roboto Slab" panose="020B0604020202020204" charset="0"/>
                <a:ea typeface="Roboto Slab" panose="020B0604020202020204" charset="0"/>
              </a:rPr>
              <a:t>nhất</a:t>
            </a:r>
            <a:endParaRPr lang="en-US" sz="2000" dirty="0">
              <a:latin typeface="Roboto Slab" panose="020B0604020202020204" charset="0"/>
              <a:ea typeface="Roboto Slab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3880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xit" presetSubtype="3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53" presetClass="exit" presetSubtype="3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00"/>
                            </p:stCondLst>
                            <p:childTnLst>
                              <p:par>
                                <p:cTn id="9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1"/>
      <p:bldP spid="8" grpId="2"/>
      <p:bldP spid="8" grpId="3"/>
      <p:bldP spid="10" grpId="1"/>
      <p:bldP spid="10" grpId="2"/>
      <p:bldP spid="10" grpId="3"/>
      <p:bldP spid="11" grpId="0"/>
      <p:bldP spid="11" grpId="1"/>
      <p:bldP spid="12" grpId="0"/>
      <p:bldP spid="12" grpId="1"/>
      <p:bldP spid="16" grpId="0"/>
      <p:bldP spid="16" grpId="1"/>
      <p:bldP spid="17" grpId="0"/>
      <p:bldP spid="17" grpId="1"/>
      <p:bldP spid="18" grpId="0"/>
      <p:bldP spid="19" grpId="0"/>
      <p:bldP spid="20" grpId="0"/>
      <p:bldP spid="20" grpId="1"/>
      <p:bldP spid="21" grpId="0"/>
      <p:bldP spid="21" grpId="1"/>
      <p:bldP spid="22" grpId="0"/>
      <p:bldP spid="22" grpId="1"/>
      <p:bldP spid="2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650759-8838-4FDA-B9A7-C06DF299CD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4" name="Google Shape;161;p22">
            <a:extLst>
              <a:ext uri="{FF2B5EF4-FFF2-40B4-BE49-F238E27FC236}">
                <a16:creationId xmlns:a16="http://schemas.microsoft.com/office/drawing/2014/main" id="{BF3F5083-8035-47FB-BCC1-9EC04EC0334A}"/>
              </a:ext>
            </a:extLst>
          </p:cNvPr>
          <p:cNvSpPr/>
          <p:nvPr/>
        </p:nvSpPr>
        <p:spPr>
          <a:xfrm>
            <a:off x="2955196" y="-1"/>
            <a:ext cx="3233608" cy="2784021"/>
          </a:xfrm>
          <a:prstGeom prst="snip2DiagRect">
            <a:avLst/>
          </a:prstGeom>
          <a:noFill/>
          <a:ln w="3175" cap="flat" cmpd="sng">
            <a:noFill/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solidFill>
                  <a:srgbClr val="FFC000"/>
                </a:solidFill>
                <a:latin typeface="Roboto Slab"/>
                <a:ea typeface="Roboto Slab"/>
                <a:cs typeface="Roboto Slab"/>
                <a:sym typeface="Roboto Slab"/>
              </a:rPr>
              <a:t>Giải</a:t>
            </a:r>
            <a:r>
              <a:rPr lang="en-US" sz="3000" b="1" dirty="0">
                <a:solidFill>
                  <a:srgbClr val="FFC000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r>
              <a:rPr lang="en-US" sz="3000" b="1" dirty="0" err="1">
                <a:solidFill>
                  <a:srgbClr val="FFC000"/>
                </a:solidFill>
                <a:latin typeface="Roboto Slab"/>
                <a:ea typeface="Roboto Slab"/>
                <a:cs typeface="Roboto Slab"/>
                <a:sym typeface="Roboto Slab"/>
              </a:rPr>
              <a:t>thích</a:t>
            </a:r>
            <a:r>
              <a:rPr lang="en-US" sz="3000" b="1" dirty="0">
                <a:solidFill>
                  <a:srgbClr val="FFC000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solidFill>
                  <a:srgbClr val="FFC000"/>
                </a:solidFill>
                <a:latin typeface="Roboto Slab"/>
                <a:ea typeface="Roboto Slab"/>
                <a:cs typeface="Roboto Slab"/>
                <a:sym typeface="Roboto Slab"/>
              </a:rPr>
              <a:t>mô</a:t>
            </a:r>
            <a:r>
              <a:rPr lang="en-US" sz="3000" b="1" dirty="0">
                <a:solidFill>
                  <a:srgbClr val="FFC000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r>
              <a:rPr lang="en-US" sz="3000" b="1" dirty="0" err="1">
                <a:solidFill>
                  <a:srgbClr val="FFC000"/>
                </a:solidFill>
                <a:latin typeface="Roboto Slab"/>
                <a:ea typeface="Roboto Slab"/>
                <a:cs typeface="Roboto Slab"/>
                <a:sym typeface="Roboto Slab"/>
              </a:rPr>
              <a:t>hình</a:t>
            </a:r>
            <a:r>
              <a:rPr lang="en-US" sz="3000" b="1" dirty="0">
                <a:solidFill>
                  <a:srgbClr val="FFC000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r>
              <a:rPr lang="en-US" sz="3000" b="1" dirty="0" err="1">
                <a:solidFill>
                  <a:srgbClr val="FFC000"/>
                </a:solidFill>
                <a:latin typeface="Roboto Slab"/>
                <a:ea typeface="Roboto Slab"/>
                <a:cs typeface="Roboto Slab"/>
                <a:sym typeface="Roboto Slab"/>
              </a:rPr>
              <a:t>bằng</a:t>
            </a:r>
            <a:endParaRPr lang="en-US" sz="3000" b="1" dirty="0">
              <a:solidFill>
                <a:srgbClr val="FFC000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2500" b="1" dirty="0">
              <a:solidFill>
                <a:srgbClr val="FFC000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dirty="0">
                <a:solidFill>
                  <a:srgbClr val="92D050"/>
                </a:solidFill>
                <a:latin typeface="Roboto Slab"/>
                <a:ea typeface="Roboto Slab"/>
                <a:cs typeface="Roboto Slab"/>
                <a:sym typeface="Roboto Slab"/>
              </a:rPr>
              <a:t>LIME</a:t>
            </a:r>
          </a:p>
        </p:txBody>
      </p:sp>
    </p:spTree>
    <p:extLst>
      <p:ext uri="{BB962C8B-B14F-4D97-AF65-F5344CB8AC3E}">
        <p14:creationId xmlns:p14="http://schemas.microsoft.com/office/powerpoint/2010/main" val="23111999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5193" y="1578074"/>
            <a:ext cx="3288677" cy="479778"/>
          </a:xfrm>
        </p:spPr>
        <p:txBody>
          <a:bodyPr/>
          <a:lstStyle/>
          <a:p>
            <a:r>
              <a:rPr lang="en-US" sz="2500" dirty="0">
                <a:solidFill>
                  <a:srgbClr val="5F9127"/>
                </a:solidFill>
              </a:rPr>
              <a:t>1. </a:t>
            </a:r>
            <a:r>
              <a:rPr lang="en-US" sz="2500" dirty="0" err="1">
                <a:solidFill>
                  <a:srgbClr val="5F9127"/>
                </a:solidFill>
              </a:rPr>
              <a:t>Diễn</a:t>
            </a:r>
            <a:r>
              <a:rPr lang="en-US" sz="2500" dirty="0">
                <a:solidFill>
                  <a:srgbClr val="5F9127"/>
                </a:solidFill>
              </a:rPr>
              <a:t> </a:t>
            </a:r>
            <a:r>
              <a:rPr lang="en-US" sz="2500" dirty="0" err="1">
                <a:solidFill>
                  <a:srgbClr val="5F9127"/>
                </a:solidFill>
              </a:rPr>
              <a:t>giải</a:t>
            </a:r>
            <a:r>
              <a:rPr lang="en-US" sz="2500" dirty="0">
                <a:solidFill>
                  <a:srgbClr val="5F9127"/>
                </a:solidFill>
              </a:rPr>
              <a:t> </a:t>
            </a:r>
            <a:r>
              <a:rPr lang="en-US" sz="2500" dirty="0" err="1">
                <a:solidFill>
                  <a:srgbClr val="5F9127"/>
                </a:solidFill>
              </a:rPr>
              <a:t>cục</a:t>
            </a:r>
            <a:r>
              <a:rPr lang="en-US" sz="2500" dirty="0">
                <a:solidFill>
                  <a:srgbClr val="5F9127"/>
                </a:solidFill>
              </a:rPr>
              <a:t> </a:t>
            </a:r>
            <a:r>
              <a:rPr lang="en-US" sz="2500" dirty="0" err="1">
                <a:solidFill>
                  <a:srgbClr val="5F9127"/>
                </a:solidFill>
              </a:rPr>
              <a:t>bộ</a:t>
            </a:r>
            <a:endParaRPr lang="en-US" sz="2500" dirty="0">
              <a:solidFill>
                <a:srgbClr val="5F9127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45193" y="2478639"/>
            <a:ext cx="8089277" cy="479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2500" dirty="0">
                <a:solidFill>
                  <a:srgbClr val="5F9127"/>
                </a:solidFill>
              </a:rPr>
              <a:t>2. </a:t>
            </a:r>
            <a:r>
              <a:rPr lang="en-US" sz="2500" dirty="0" err="1">
                <a:solidFill>
                  <a:srgbClr val="5F9127"/>
                </a:solidFill>
              </a:rPr>
              <a:t>Sinh</a:t>
            </a:r>
            <a:r>
              <a:rPr lang="en-US" sz="2500" dirty="0">
                <a:solidFill>
                  <a:srgbClr val="5F9127"/>
                </a:solidFill>
              </a:rPr>
              <a:t> </a:t>
            </a:r>
            <a:r>
              <a:rPr lang="en-US" sz="2500" dirty="0" err="1">
                <a:solidFill>
                  <a:srgbClr val="5F9127"/>
                </a:solidFill>
              </a:rPr>
              <a:t>bộ</a:t>
            </a:r>
            <a:r>
              <a:rPr lang="en-US" sz="2500" dirty="0">
                <a:solidFill>
                  <a:srgbClr val="5F9127"/>
                </a:solidFill>
              </a:rPr>
              <a:t> </a:t>
            </a:r>
            <a:r>
              <a:rPr lang="en-US" sz="2500" dirty="0" err="1">
                <a:solidFill>
                  <a:srgbClr val="5F9127"/>
                </a:solidFill>
              </a:rPr>
              <a:t>dữ</a:t>
            </a:r>
            <a:r>
              <a:rPr lang="en-US" sz="2500" dirty="0">
                <a:solidFill>
                  <a:srgbClr val="5F9127"/>
                </a:solidFill>
              </a:rPr>
              <a:t> </a:t>
            </a:r>
            <a:r>
              <a:rPr lang="en-US" sz="2500" dirty="0" err="1">
                <a:solidFill>
                  <a:srgbClr val="5F9127"/>
                </a:solidFill>
              </a:rPr>
              <a:t>liệu</a:t>
            </a:r>
            <a:r>
              <a:rPr lang="en-US" sz="2500" dirty="0">
                <a:solidFill>
                  <a:srgbClr val="5F9127"/>
                </a:solidFill>
              </a:rPr>
              <a:t> </a:t>
            </a:r>
            <a:r>
              <a:rPr lang="en-US" sz="2500" dirty="0" err="1">
                <a:solidFill>
                  <a:srgbClr val="5F9127"/>
                </a:solidFill>
              </a:rPr>
              <a:t>mang</a:t>
            </a:r>
            <a:r>
              <a:rPr lang="en-US" sz="2500" dirty="0">
                <a:solidFill>
                  <a:srgbClr val="5F9127"/>
                </a:solidFill>
              </a:rPr>
              <a:t> </a:t>
            </a:r>
            <a:r>
              <a:rPr lang="en-US" sz="2500" dirty="0" err="1">
                <a:solidFill>
                  <a:srgbClr val="5F9127"/>
                </a:solidFill>
              </a:rPr>
              <a:t>tính</a:t>
            </a:r>
            <a:r>
              <a:rPr lang="en-US" sz="2500" dirty="0">
                <a:solidFill>
                  <a:srgbClr val="5F9127"/>
                </a:solidFill>
              </a:rPr>
              <a:t> </a:t>
            </a:r>
          </a:p>
          <a:p>
            <a:r>
              <a:rPr lang="en-US" sz="2500" dirty="0" err="1">
                <a:solidFill>
                  <a:srgbClr val="5F9127"/>
                </a:solidFill>
              </a:rPr>
              <a:t>tổng</a:t>
            </a:r>
            <a:r>
              <a:rPr lang="en-US" sz="2500" dirty="0">
                <a:solidFill>
                  <a:srgbClr val="5F9127"/>
                </a:solidFill>
              </a:rPr>
              <a:t> </a:t>
            </a:r>
            <a:r>
              <a:rPr lang="en-US" sz="2500" dirty="0" err="1">
                <a:solidFill>
                  <a:srgbClr val="5F9127"/>
                </a:solidFill>
              </a:rPr>
              <a:t>quát</a:t>
            </a:r>
            <a:r>
              <a:rPr lang="en-US" sz="2500" dirty="0">
                <a:solidFill>
                  <a:srgbClr val="5F9127"/>
                </a:solidFill>
              </a:rPr>
              <a:t> </a:t>
            </a:r>
            <a:r>
              <a:rPr lang="en-US" sz="2500" dirty="0" err="1">
                <a:solidFill>
                  <a:srgbClr val="5F9127"/>
                </a:solidFill>
              </a:rPr>
              <a:t>cho</a:t>
            </a:r>
            <a:r>
              <a:rPr lang="en-US" sz="2500" dirty="0">
                <a:solidFill>
                  <a:srgbClr val="5F9127"/>
                </a:solidFill>
              </a:rPr>
              <a:t> </a:t>
            </a:r>
            <a:r>
              <a:rPr lang="en-US" sz="2500" dirty="0" err="1">
                <a:solidFill>
                  <a:srgbClr val="5F9127"/>
                </a:solidFill>
              </a:rPr>
              <a:t>mô</a:t>
            </a:r>
            <a:r>
              <a:rPr lang="en-US" sz="2500" dirty="0">
                <a:solidFill>
                  <a:srgbClr val="5F9127"/>
                </a:solidFill>
              </a:rPr>
              <a:t> </a:t>
            </a:r>
            <a:r>
              <a:rPr lang="en-US" sz="2500" dirty="0" err="1">
                <a:solidFill>
                  <a:srgbClr val="5F9127"/>
                </a:solidFill>
              </a:rPr>
              <a:t>hình</a:t>
            </a:r>
            <a:r>
              <a:rPr lang="en-US" sz="2500" dirty="0">
                <a:solidFill>
                  <a:srgbClr val="5F9127"/>
                </a:solidFill>
              </a:rPr>
              <a:t>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870604" y="387846"/>
            <a:ext cx="554831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en-US" sz="3000" b="1" dirty="0" err="1">
                <a:solidFill>
                  <a:srgbClr val="FFC000"/>
                </a:solidFill>
                <a:latin typeface="Roboto Slab"/>
                <a:ea typeface="Roboto Slab"/>
                <a:cs typeface="Roboto Slab"/>
                <a:sym typeface="Roboto Slab"/>
              </a:rPr>
              <a:t>Giải</a:t>
            </a:r>
            <a:r>
              <a:rPr lang="en-US" sz="3000" b="1" dirty="0">
                <a:solidFill>
                  <a:srgbClr val="FFC000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r>
              <a:rPr lang="en-US" sz="3000" b="1" dirty="0" err="1">
                <a:solidFill>
                  <a:srgbClr val="FFC000"/>
                </a:solidFill>
                <a:latin typeface="Roboto Slab"/>
                <a:ea typeface="Roboto Slab"/>
                <a:cs typeface="Roboto Slab"/>
                <a:sym typeface="Roboto Slab"/>
              </a:rPr>
              <a:t>thích</a:t>
            </a:r>
            <a:r>
              <a:rPr lang="en-US" sz="3000" b="1" dirty="0">
                <a:solidFill>
                  <a:srgbClr val="FFC000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r>
              <a:rPr lang="en-US" sz="3000" b="1" dirty="0" err="1">
                <a:solidFill>
                  <a:srgbClr val="FFC000"/>
                </a:solidFill>
                <a:latin typeface="Roboto Slab"/>
                <a:ea typeface="Roboto Slab"/>
                <a:cs typeface="Roboto Slab"/>
                <a:sym typeface="Roboto Slab"/>
              </a:rPr>
              <a:t>mô</a:t>
            </a:r>
            <a:r>
              <a:rPr lang="en-US" sz="3000" b="1" dirty="0">
                <a:solidFill>
                  <a:srgbClr val="FFC000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r>
              <a:rPr lang="en-US" sz="3000" b="1" dirty="0" err="1">
                <a:solidFill>
                  <a:srgbClr val="FFC000"/>
                </a:solidFill>
                <a:latin typeface="Roboto Slab"/>
                <a:ea typeface="Roboto Slab"/>
                <a:cs typeface="Roboto Slab"/>
                <a:sym typeface="Roboto Slab"/>
              </a:rPr>
              <a:t>hình</a:t>
            </a:r>
            <a:r>
              <a:rPr lang="en-US" sz="3000" b="1" dirty="0">
                <a:solidFill>
                  <a:srgbClr val="FFC000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r>
              <a:rPr lang="en-US" sz="3000" b="1" dirty="0" err="1">
                <a:solidFill>
                  <a:srgbClr val="FFC000"/>
                </a:solidFill>
                <a:latin typeface="Roboto Slab"/>
                <a:ea typeface="Roboto Slab"/>
                <a:cs typeface="Roboto Slab"/>
                <a:sym typeface="Roboto Slab"/>
              </a:rPr>
              <a:t>bằng</a:t>
            </a:r>
            <a:r>
              <a:rPr lang="en-US" sz="3000" b="1" dirty="0">
                <a:solidFill>
                  <a:srgbClr val="FFC000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r>
              <a:rPr lang="en-US" sz="3000" b="1" dirty="0">
                <a:solidFill>
                  <a:srgbClr val="92D050"/>
                </a:solidFill>
                <a:latin typeface="Roboto Slab"/>
                <a:ea typeface="Roboto Slab"/>
                <a:cs typeface="Roboto Slab"/>
                <a:sym typeface="Roboto Slab"/>
              </a:rPr>
              <a:t>LIME</a:t>
            </a:r>
          </a:p>
          <a:p>
            <a:pPr lvl="0" algn="ctr"/>
            <a:endParaRPr lang="en-US" b="1" dirty="0">
              <a:solidFill>
                <a:srgbClr val="FFC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  <p:extLst>
      <p:ext uri="{BB962C8B-B14F-4D97-AF65-F5344CB8AC3E}">
        <p14:creationId xmlns:p14="http://schemas.microsoft.com/office/powerpoint/2010/main" val="1390124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lice of orange&#10;&#10;Description automatically generated">
            <a:extLst>
              <a:ext uri="{FF2B5EF4-FFF2-40B4-BE49-F238E27FC236}">
                <a16:creationId xmlns:a16="http://schemas.microsoft.com/office/drawing/2014/main" id="{EAB4B349-3C24-4987-A426-BAAD3A896C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31" r="69736"/>
          <a:stretch/>
        </p:blipFill>
        <p:spPr>
          <a:xfrm>
            <a:off x="-125835" y="-100668"/>
            <a:ext cx="1957957" cy="53865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4133FD-61AA-420E-91BB-C56E1DD4C7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215895-9168-4ED0-97C5-85AF48FCBC1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1458" y="1209829"/>
            <a:ext cx="6939014" cy="266356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B0F821-136E-4225-97E2-8A436A0EE187}"/>
              </a:ext>
            </a:extLst>
          </p:cNvPr>
          <p:cNvSpPr txBox="1"/>
          <p:nvPr/>
        </p:nvSpPr>
        <p:spPr>
          <a:xfrm>
            <a:off x="1102493" y="386710"/>
            <a:ext cx="23317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solidFill>
                  <a:srgbClr val="92D050"/>
                </a:solidFill>
                <a:latin typeface="Roboto Slab"/>
                <a:ea typeface="Roboto Slab"/>
                <a:sym typeface="Roboto Slab"/>
              </a:rPr>
              <a:t>Ví</a:t>
            </a:r>
            <a:r>
              <a:rPr lang="en-US" sz="3000" b="1" dirty="0">
                <a:solidFill>
                  <a:srgbClr val="92D050"/>
                </a:solidFill>
                <a:latin typeface="Roboto Slab"/>
                <a:ea typeface="Roboto Slab"/>
                <a:sym typeface="Roboto Slab"/>
              </a:rPr>
              <a:t> </a:t>
            </a:r>
            <a:r>
              <a:rPr lang="en-US" sz="3000" b="1" dirty="0" err="1">
                <a:solidFill>
                  <a:srgbClr val="92D050"/>
                </a:solidFill>
                <a:latin typeface="Roboto Slab"/>
                <a:ea typeface="Roboto Slab"/>
                <a:sym typeface="Roboto Slab"/>
              </a:rPr>
              <a:t>dụ</a:t>
            </a:r>
            <a:r>
              <a:rPr lang="en-US" sz="3000" b="1" dirty="0">
                <a:solidFill>
                  <a:srgbClr val="92D050"/>
                </a:solidFill>
                <a:latin typeface="Roboto Slab"/>
                <a:ea typeface="Roboto Slab"/>
                <a:sym typeface="Roboto Slab"/>
              </a:rPr>
              <a:t> 1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664078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lice of orange&#10;&#10;Description automatically generated">
            <a:extLst>
              <a:ext uri="{FF2B5EF4-FFF2-40B4-BE49-F238E27FC236}">
                <a16:creationId xmlns:a16="http://schemas.microsoft.com/office/drawing/2014/main" id="{EAB4B349-3C24-4987-A426-BAAD3A896C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31" r="69736"/>
          <a:stretch/>
        </p:blipFill>
        <p:spPr>
          <a:xfrm>
            <a:off x="-151002" y="-83890"/>
            <a:ext cx="1933562" cy="531940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4133FD-61AA-420E-91BB-C56E1DD4C7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9A0B42-741A-4810-9251-B31D718B2D2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6292" y="1164185"/>
            <a:ext cx="6482442" cy="281459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689E81-4364-4DE4-A8F3-BEF2E6D8E799}"/>
              </a:ext>
            </a:extLst>
          </p:cNvPr>
          <p:cNvSpPr txBox="1"/>
          <p:nvPr/>
        </p:nvSpPr>
        <p:spPr>
          <a:xfrm>
            <a:off x="1330779" y="417190"/>
            <a:ext cx="23317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solidFill>
                  <a:srgbClr val="92D050"/>
                </a:solidFill>
                <a:latin typeface="Roboto Slab"/>
                <a:ea typeface="Roboto Slab"/>
                <a:sym typeface="Roboto Slab"/>
              </a:rPr>
              <a:t>Ví</a:t>
            </a:r>
            <a:r>
              <a:rPr lang="en-US" sz="3000" b="1" dirty="0">
                <a:solidFill>
                  <a:srgbClr val="92D050"/>
                </a:solidFill>
                <a:latin typeface="Roboto Slab"/>
                <a:ea typeface="Roboto Slab"/>
                <a:sym typeface="Roboto Slab"/>
              </a:rPr>
              <a:t> </a:t>
            </a:r>
            <a:r>
              <a:rPr lang="en-US" sz="3000" b="1" dirty="0" err="1">
                <a:solidFill>
                  <a:srgbClr val="92D050"/>
                </a:solidFill>
                <a:latin typeface="Roboto Slab"/>
                <a:ea typeface="Roboto Slab"/>
                <a:sym typeface="Roboto Slab"/>
              </a:rPr>
              <a:t>dụ</a:t>
            </a:r>
            <a:r>
              <a:rPr lang="en-US" sz="3000" b="1" dirty="0">
                <a:solidFill>
                  <a:srgbClr val="92D050"/>
                </a:solidFill>
                <a:latin typeface="Roboto Slab"/>
                <a:ea typeface="Roboto Slab"/>
                <a:sym typeface="Roboto Slab"/>
              </a:rPr>
              <a:t> 2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97623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FCA458-1ACF-428C-A3DD-7210D36317D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pic>
        <p:nvPicPr>
          <p:cNvPr id="7" name="Picture 6" descr="A slice of orange&#10;&#10;Description automatically generated">
            <a:extLst>
              <a:ext uri="{FF2B5EF4-FFF2-40B4-BE49-F238E27FC236}">
                <a16:creationId xmlns:a16="http://schemas.microsoft.com/office/drawing/2014/main" id="{F271845C-DF71-4690-9BF1-29A76D2E69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31" r="69736"/>
          <a:stretch/>
        </p:blipFill>
        <p:spPr>
          <a:xfrm>
            <a:off x="-100668" y="-120528"/>
            <a:ext cx="1962126" cy="53979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 descr="A picture containing chart&#10;&#10;Description automatically generated">
            <a:extLst>
              <a:ext uri="{FF2B5EF4-FFF2-40B4-BE49-F238E27FC236}">
                <a16:creationId xmlns:a16="http://schemas.microsoft.com/office/drawing/2014/main" id="{8B9E0FF4-2DD3-4332-BACC-935AD042798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888" y="493558"/>
            <a:ext cx="6594746" cy="4652191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83664" y="93448"/>
            <a:ext cx="763139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Trung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bình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các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hệ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số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tương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quan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của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LIME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trong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tập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đại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diện</a:t>
            </a:r>
            <a:endParaRPr lang="en-US" sz="2000" dirty="0">
              <a:latin typeface="Roboto Slab" panose="020B0604020202020204" charset="0"/>
              <a:ea typeface="Roboto Slab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1114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E7A6F0-1708-40E4-95B6-AA04CA677B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8288B1-F18C-4EEF-B19A-1611A9451C65}"/>
              </a:ext>
            </a:extLst>
          </p:cNvPr>
          <p:cNvSpPr txBox="1"/>
          <p:nvPr/>
        </p:nvSpPr>
        <p:spPr>
          <a:xfrm>
            <a:off x="155122" y="995689"/>
            <a:ext cx="457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5F912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Sans Pro" panose="020B0503030403020204" pitchFamily="34" charset="0"/>
                <a:ea typeface="Source Sans Pro" panose="020B0503030403020204" pitchFamily="34" charset="0"/>
                <a:cs typeface="Roboto Slab"/>
                <a:sym typeface="Roboto Slab"/>
              </a:rPr>
              <a:t>KẾT LUẬN</a:t>
            </a:r>
          </a:p>
        </p:txBody>
      </p:sp>
    </p:spTree>
    <p:extLst>
      <p:ext uri="{BB962C8B-B14F-4D97-AF65-F5344CB8AC3E}">
        <p14:creationId xmlns:p14="http://schemas.microsoft.com/office/powerpoint/2010/main" val="2535008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lice of orange&#10;&#10;Description automatically generated">
            <a:extLst>
              <a:ext uri="{FF2B5EF4-FFF2-40B4-BE49-F238E27FC236}">
                <a16:creationId xmlns:a16="http://schemas.microsoft.com/office/drawing/2014/main" id="{49CB580D-928F-450E-B45D-9DFAC09019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21" t="20368" r="-2021" b="49607"/>
          <a:stretch/>
        </p:blipFill>
        <p:spPr>
          <a:xfrm>
            <a:off x="-85825" y="-1"/>
            <a:ext cx="9433025" cy="17786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E7A6F0-1708-40E4-95B6-AA04CA677B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8288B1-F18C-4EEF-B19A-1611A9451C65}"/>
              </a:ext>
            </a:extLst>
          </p:cNvPr>
          <p:cNvSpPr txBox="1"/>
          <p:nvPr/>
        </p:nvSpPr>
        <p:spPr>
          <a:xfrm>
            <a:off x="786137" y="239089"/>
            <a:ext cx="457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5F9127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Roboto Slab"/>
                <a:sym typeface="Roboto Slab"/>
              </a:rPr>
              <a:t>KẾT LUẬN</a:t>
            </a:r>
          </a:p>
        </p:txBody>
      </p:sp>
      <p:sp>
        <p:nvSpPr>
          <p:cNvPr id="4" name="Google Shape;132;p19">
            <a:extLst>
              <a:ext uri="{FF2B5EF4-FFF2-40B4-BE49-F238E27FC236}">
                <a16:creationId xmlns:a16="http://schemas.microsoft.com/office/drawing/2014/main" id="{DF0032B0-2603-4B7D-9AC8-CD77E538F221}"/>
              </a:ext>
            </a:extLst>
          </p:cNvPr>
          <p:cNvSpPr txBox="1">
            <a:spLocks/>
          </p:cNvSpPr>
          <p:nvPr/>
        </p:nvSpPr>
        <p:spPr>
          <a:xfrm>
            <a:off x="786137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 err="1">
                <a:latin typeface="Roboto Slab" panose="020B0604020202020204" charset="0"/>
                <a:ea typeface="Roboto Slab" panose="020B0604020202020204" charset="0"/>
              </a:rPr>
              <a:t>Kết</a:t>
            </a:r>
            <a:r>
              <a:rPr lang="en-US" b="1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b="1" dirty="0" err="1">
                <a:latin typeface="Roboto Slab" panose="020B0604020202020204" charset="0"/>
                <a:ea typeface="Roboto Slab" panose="020B0604020202020204" charset="0"/>
              </a:rPr>
              <a:t>luận</a:t>
            </a:r>
            <a:r>
              <a:rPr lang="en-US" b="1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b="1" dirty="0" err="1">
                <a:latin typeface="Roboto Slab" panose="020B0604020202020204" charset="0"/>
                <a:ea typeface="Roboto Slab" panose="020B0604020202020204" charset="0"/>
              </a:rPr>
              <a:t>mô</a:t>
            </a:r>
            <a:r>
              <a:rPr lang="en-US" b="1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b="1" dirty="0" err="1">
                <a:latin typeface="Roboto Slab" panose="020B0604020202020204" charset="0"/>
                <a:ea typeface="Roboto Slab" panose="020B0604020202020204" charset="0"/>
              </a:rPr>
              <a:t>hình</a:t>
            </a:r>
            <a:endParaRPr lang="en-US" b="1" dirty="0">
              <a:latin typeface="Roboto Slab" panose="020B0604020202020204" charset="0"/>
              <a:ea typeface="Roboto Slab" panose="020B0604020202020204" charset="0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Thuật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toán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XGBoost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hiệu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quả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nhất</a:t>
            </a:r>
            <a:endParaRPr lang="en-US" sz="2000" dirty="0">
              <a:latin typeface="Roboto Slab" panose="020B0604020202020204" charset="0"/>
              <a:ea typeface="Roboto Slab" panose="020B0604020202020204" charset="0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Propagate labelling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cho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hiệu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suất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dự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đoán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mô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hình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tốt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hơn</a:t>
            </a:r>
            <a:endParaRPr lang="en-US" sz="2000" dirty="0">
              <a:latin typeface="Roboto Slab" panose="020B0604020202020204" charset="0"/>
              <a:ea typeface="Roboto Slab" panose="020B0604020202020204" charset="0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Phát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hiện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yếu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tố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mới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cho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việc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gán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nhãn</a:t>
            </a:r>
            <a:endParaRPr lang="en-US" sz="2000" dirty="0">
              <a:latin typeface="Roboto Slab" panose="020B0604020202020204" charset="0"/>
              <a:ea typeface="Roboto Slab" panose="020B0604020202020204" charset="0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Ứng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dụng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thực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tế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của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mô</a:t>
            </a:r>
            <a:r>
              <a:rPr lang="en-US" sz="20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000" dirty="0" err="1">
                <a:latin typeface="Roboto Slab" panose="020B0604020202020204" charset="0"/>
                <a:ea typeface="Roboto Slab" panose="020B0604020202020204" charset="0"/>
              </a:rPr>
              <a:t>hình</a:t>
            </a:r>
            <a:endParaRPr lang="en-US" sz="2000" dirty="0">
              <a:latin typeface="Roboto Slab" panose="020B0604020202020204" charset="0"/>
              <a:ea typeface="Roboto Slab" panose="020B0604020202020204" charset="0"/>
            </a:endParaRPr>
          </a:p>
        </p:txBody>
      </p:sp>
      <p:sp>
        <p:nvSpPr>
          <p:cNvPr id="6" name="Google Shape;134;p19">
            <a:extLst>
              <a:ext uri="{FF2B5EF4-FFF2-40B4-BE49-F238E27FC236}">
                <a16:creationId xmlns:a16="http://schemas.microsoft.com/office/drawing/2014/main" id="{E815FD25-2CE7-497D-9ADF-B326FF8CD7D6}"/>
              </a:ext>
            </a:extLst>
          </p:cNvPr>
          <p:cNvSpPr txBox="1">
            <a:spLocks/>
          </p:cNvSpPr>
          <p:nvPr/>
        </p:nvSpPr>
        <p:spPr>
          <a:xfrm>
            <a:off x="4682659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 err="1"/>
              <a:t>Hướng</a:t>
            </a:r>
            <a:r>
              <a:rPr lang="en-US" b="1" dirty="0"/>
              <a:t> </a:t>
            </a:r>
            <a:r>
              <a:rPr lang="en-US" b="1" dirty="0" err="1"/>
              <a:t>phát</a:t>
            </a:r>
            <a:r>
              <a:rPr lang="en-US" b="1" dirty="0"/>
              <a:t> </a:t>
            </a:r>
            <a:r>
              <a:rPr lang="en-US" b="1" dirty="0" err="1"/>
              <a:t>triển</a:t>
            </a:r>
            <a:r>
              <a:rPr lang="en-US" b="1" dirty="0"/>
              <a:t>	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500" dirty="0" err="1">
                <a:latin typeface="Roboto Slab" panose="020B0604020202020204" charset="0"/>
                <a:ea typeface="Roboto Slab" panose="020B0604020202020204" charset="0"/>
              </a:rPr>
              <a:t>Độ</a:t>
            </a:r>
            <a:r>
              <a:rPr lang="en-US" sz="25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dirty="0" err="1">
                <a:latin typeface="Roboto Slab" panose="020B0604020202020204" charset="0"/>
                <a:ea typeface="Roboto Slab" panose="020B0604020202020204" charset="0"/>
              </a:rPr>
              <a:t>chính</a:t>
            </a:r>
            <a:r>
              <a:rPr lang="en-US" sz="25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dirty="0" err="1">
                <a:latin typeface="Roboto Slab" panose="020B0604020202020204" charset="0"/>
                <a:ea typeface="Roboto Slab" panose="020B0604020202020204" charset="0"/>
              </a:rPr>
              <a:t>xác</a:t>
            </a:r>
            <a:r>
              <a:rPr lang="en-US" sz="25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dirty="0" err="1">
                <a:latin typeface="Roboto Slab" panose="020B0604020202020204" charset="0"/>
                <a:ea typeface="Roboto Slab" panose="020B0604020202020204" charset="0"/>
              </a:rPr>
              <a:t>có</a:t>
            </a:r>
            <a:r>
              <a:rPr lang="en-US" sz="25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dirty="0" err="1">
                <a:latin typeface="Roboto Slab" panose="020B0604020202020204" charset="0"/>
                <a:ea typeface="Roboto Slab" panose="020B0604020202020204" charset="0"/>
              </a:rPr>
              <a:t>thể</a:t>
            </a:r>
            <a:r>
              <a:rPr lang="en-US" sz="25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dirty="0" err="1">
                <a:latin typeface="Roboto Slab" panose="020B0604020202020204" charset="0"/>
                <a:ea typeface="Roboto Slab" panose="020B0604020202020204" charset="0"/>
              </a:rPr>
              <a:t>được</a:t>
            </a:r>
            <a:r>
              <a:rPr lang="en-US" sz="25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dirty="0" err="1">
                <a:latin typeface="Roboto Slab" panose="020B0604020202020204" charset="0"/>
                <a:ea typeface="Roboto Slab" panose="020B0604020202020204" charset="0"/>
              </a:rPr>
              <a:t>cản</a:t>
            </a:r>
            <a:r>
              <a:rPr lang="en-US" sz="25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dirty="0" err="1">
                <a:latin typeface="Roboto Slab" panose="020B0604020202020204" charset="0"/>
                <a:ea typeface="Roboto Slab" panose="020B0604020202020204" charset="0"/>
              </a:rPr>
              <a:t>thiện</a:t>
            </a:r>
            <a:endParaRPr lang="en-US" sz="2500" dirty="0">
              <a:latin typeface="Roboto Slab" panose="020B0604020202020204" charset="0"/>
              <a:ea typeface="Roboto Slab" panose="020B0604020202020204" charset="0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500" dirty="0" err="1">
                <a:latin typeface="Roboto Slab" panose="020B0604020202020204" charset="0"/>
                <a:ea typeface="Roboto Slab" panose="020B0604020202020204" charset="0"/>
              </a:rPr>
              <a:t>Khả</a:t>
            </a:r>
            <a:r>
              <a:rPr lang="en-US" sz="25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dirty="0" err="1">
                <a:latin typeface="Roboto Slab" panose="020B0604020202020204" charset="0"/>
                <a:ea typeface="Roboto Slab" panose="020B0604020202020204" charset="0"/>
              </a:rPr>
              <a:t>năng</a:t>
            </a:r>
            <a:r>
              <a:rPr lang="en-US" sz="25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dirty="0" err="1">
                <a:latin typeface="Roboto Slab" panose="020B0604020202020204" charset="0"/>
                <a:ea typeface="Roboto Slab" panose="020B0604020202020204" charset="0"/>
              </a:rPr>
              <a:t>mở</a:t>
            </a:r>
            <a:r>
              <a:rPr lang="en-US" sz="25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dirty="0" err="1">
                <a:latin typeface="Roboto Slab" panose="020B0604020202020204" charset="0"/>
                <a:ea typeface="Roboto Slab" panose="020B0604020202020204" charset="0"/>
              </a:rPr>
              <a:t>rộng</a:t>
            </a:r>
            <a:r>
              <a:rPr lang="en-US" sz="25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dirty="0" err="1">
                <a:latin typeface="Roboto Slab" panose="020B0604020202020204" charset="0"/>
                <a:ea typeface="Roboto Slab" panose="020B0604020202020204" charset="0"/>
              </a:rPr>
              <a:t>của</a:t>
            </a:r>
            <a:r>
              <a:rPr lang="en-US" sz="25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dirty="0" err="1">
                <a:latin typeface="Roboto Slab" panose="020B0604020202020204" charset="0"/>
                <a:ea typeface="Roboto Slab" panose="020B0604020202020204" charset="0"/>
              </a:rPr>
              <a:t>mô</a:t>
            </a:r>
            <a:r>
              <a:rPr lang="en-US" sz="2500" dirty="0"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US" sz="2500" dirty="0" err="1">
                <a:latin typeface="Roboto Slab" panose="020B0604020202020204" charset="0"/>
                <a:ea typeface="Roboto Slab" panose="020B0604020202020204" charset="0"/>
              </a:rPr>
              <a:t>hình</a:t>
            </a:r>
            <a:endParaRPr lang="en-US" sz="2500" dirty="0">
              <a:latin typeface="Roboto Slab" panose="020B0604020202020204" charset="0"/>
              <a:ea typeface="Roboto Slab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1282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49000" b="-49000"/>
          </a:stretch>
        </a:blip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5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ctrTitle"/>
          </p:nvPr>
        </p:nvSpPr>
        <p:spPr>
          <a:xfrm>
            <a:off x="1668300" y="617364"/>
            <a:ext cx="5807400" cy="34189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Tỷ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lệ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khách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hàng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rời</a:t>
            </a:r>
            <a:r>
              <a:rPr lang="en-US" sz="3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bỏ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b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Nghiên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cứu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các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nhân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tố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quyết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định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tỷ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lệ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khách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hàng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rút</a:t>
            </a:r>
            <a:r>
              <a:rPr lang="en-US" sz="3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tiền</a:t>
            </a:r>
            <a:r>
              <a:rPr lang="en-US" sz="30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tại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Ngân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hàng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sử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dụng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các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thuật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toán</a:t>
            </a:r>
            <a:r>
              <a:rPr lang="en-US" sz="3000" b="1" dirty="0">
                <a:solidFill>
                  <a:schemeClr val="tx1">
                    <a:lumMod val="90000"/>
                    <a:lumOff val="10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Machine Learning</a:t>
            </a:r>
            <a:endParaRPr lang="en-US" sz="3000" dirty="0">
              <a:solidFill>
                <a:schemeClr val="tx1">
                  <a:lumMod val="90000"/>
                  <a:lumOff val="1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947447-2BE2-4DA7-A054-5713D8FC0E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sp>
        <p:nvSpPr>
          <p:cNvPr id="6" name="Arrow: Notched Right 5">
            <a:hlinkClick r:id="rId3" action="ppaction://hlinksldjump"/>
            <a:extLst>
              <a:ext uri="{FF2B5EF4-FFF2-40B4-BE49-F238E27FC236}">
                <a16:creationId xmlns:a16="http://schemas.microsoft.com/office/drawing/2014/main" id="{2F0066F2-2D33-44E2-A5C9-6D1CE92E4DEE}"/>
              </a:ext>
            </a:extLst>
          </p:cNvPr>
          <p:cNvSpPr/>
          <p:nvPr/>
        </p:nvSpPr>
        <p:spPr>
          <a:xfrm>
            <a:off x="8347841" y="4422228"/>
            <a:ext cx="548700" cy="327623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 err="1"/>
              <a:t>Retrun</a:t>
            </a:r>
            <a:endParaRPr lang="en-US" sz="500" dirty="0"/>
          </a:p>
        </p:txBody>
      </p:sp>
    </p:spTree>
    <p:extLst>
      <p:ext uri="{BB962C8B-B14F-4D97-AF65-F5344CB8AC3E}">
        <p14:creationId xmlns:p14="http://schemas.microsoft.com/office/powerpoint/2010/main" val="26031733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9000" b="-7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0091EA"/>
                </a:solidFill>
              </a:rPr>
              <a:pPr/>
              <a:t>31</a:t>
            </a:fld>
            <a:endParaRPr lang="en">
              <a:solidFill>
                <a:srgbClr val="0091EA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94966" y="221226"/>
          <a:ext cx="7757653" cy="3325760"/>
        </p:xfrm>
        <a:graphic>
          <a:graphicData uri="http://schemas.openxmlformats.org/drawingml/2006/table">
            <a:tbl>
              <a:tblPr firstRow="1">
                <a:tableStyleId>{9D7B26C5-4107-4FEC-AEDC-1716B250A1EF}</a:tableStyleId>
              </a:tblPr>
              <a:tblGrid>
                <a:gridCol w="16714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861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5720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 err="1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Mã</a:t>
                      </a:r>
                      <a:r>
                        <a:rPr lang="en-US" sz="1500" u="none" strike="noStrike" baseline="0" dirty="0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 </a:t>
                      </a:r>
                      <a:r>
                        <a:rPr lang="en-US" sz="1500" u="none" strike="noStrike" baseline="0" dirty="0" err="1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nơi</a:t>
                      </a:r>
                      <a:r>
                        <a:rPr lang="en-US" sz="1500" u="none" strike="noStrike" baseline="0" dirty="0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 </a:t>
                      </a:r>
                      <a:r>
                        <a:rPr lang="en-US" sz="1500" u="none" strike="noStrike" baseline="0" dirty="0" err="1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gửi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none" strike="noStrike" dirty="0" err="1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Địa</a:t>
                      </a:r>
                      <a:r>
                        <a:rPr lang="en-US" sz="1500" u="none" strike="noStrike" baseline="0" dirty="0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 </a:t>
                      </a:r>
                      <a:r>
                        <a:rPr lang="en-US" sz="1500" u="none" strike="noStrike" baseline="0" dirty="0" err="1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điểm</a:t>
                      </a:r>
                      <a:endParaRPr lang="vi-VN" sz="1500" b="0" i="0" u="none" strike="noStrike" dirty="0">
                        <a:solidFill>
                          <a:srgbClr val="000000"/>
                        </a:solidFill>
                        <a:effectLst/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572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00_PGD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2500" u="none" strike="noStrike" dirty="0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Quận 1, phường Nguyễn Thái Bình</a:t>
                      </a:r>
                      <a:endParaRPr lang="vi-VN" sz="2500" b="0" i="0" u="none" strike="noStrike" dirty="0">
                        <a:solidFill>
                          <a:srgbClr val="000000"/>
                        </a:solidFill>
                        <a:effectLst/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572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02_PGD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2500" u="none" strike="noStrike" dirty="0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Quận 1, phường Tân Định</a:t>
                      </a:r>
                      <a:endParaRPr lang="vi-VN" sz="2500" b="0" i="0" u="none" strike="noStrike" dirty="0">
                        <a:solidFill>
                          <a:srgbClr val="000000"/>
                        </a:solidFill>
                        <a:effectLst/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572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03_PGD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2500" u="none" strike="noStrike" dirty="0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Quận Gò Vấp, phường 4</a:t>
                      </a:r>
                      <a:endParaRPr lang="vi-VN" sz="2500" b="0" i="0" u="none" strike="noStrike" dirty="0">
                        <a:solidFill>
                          <a:srgbClr val="000000"/>
                        </a:solidFill>
                        <a:effectLst/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572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05_PGD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2500" u="none" strike="noStrike" dirty="0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Quận 1, phường Bến Nghé</a:t>
                      </a:r>
                      <a:endParaRPr lang="vi-VN" sz="2500" b="0" i="0" u="none" strike="noStrike" dirty="0">
                        <a:solidFill>
                          <a:srgbClr val="000000"/>
                        </a:solidFill>
                        <a:effectLst/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572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06_PGD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vi-VN" sz="2500" u="none" strike="noStrike" dirty="0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Quận 1, phường Đakao</a:t>
                      </a:r>
                      <a:endParaRPr lang="vi-VN" sz="2500" b="0" i="0" u="none" strike="noStrike" dirty="0">
                        <a:solidFill>
                          <a:srgbClr val="000000"/>
                        </a:solidFill>
                        <a:effectLst/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572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07_PGD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vi-VN" sz="2500" u="none" strike="noStrike" dirty="0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Quận 5, phường 2</a:t>
                      </a:r>
                      <a:endParaRPr lang="vi-VN" sz="2500" b="0" i="0" u="none" strike="noStrike" dirty="0">
                        <a:solidFill>
                          <a:srgbClr val="000000"/>
                        </a:solidFill>
                        <a:effectLst/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572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08_PGD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500" u="none" strike="noStrike" dirty="0" err="1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Côn</a:t>
                      </a:r>
                      <a:r>
                        <a:rPr lang="en-US" sz="2500" u="none" strike="noStrike" baseline="0" dirty="0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 </a:t>
                      </a:r>
                      <a:r>
                        <a:rPr lang="en-US" sz="2500" u="none" strike="noStrike" baseline="0" dirty="0" err="1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Đảo</a:t>
                      </a:r>
                      <a:r>
                        <a:rPr lang="en-US" sz="2500" u="none" strike="noStrike" baseline="0" dirty="0">
                          <a:effectLst/>
                          <a:latin typeface="Roboto Slab" panose="020B0604020202020204" charset="0"/>
                          <a:ea typeface="Roboto Slab" panose="020B0604020202020204" charset="0"/>
                        </a:rPr>
                        <a:t>, BRVT</a:t>
                      </a:r>
                      <a:endParaRPr lang="en-US" sz="2500" b="0" i="0" u="none" strike="noStrike" dirty="0">
                        <a:solidFill>
                          <a:srgbClr val="000000"/>
                        </a:solidFill>
                        <a:effectLst/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Arrow: Notched Right 5">
            <a:hlinkClick r:id="rId3" action="ppaction://hlinksldjump"/>
            <a:extLst>
              <a:ext uri="{FF2B5EF4-FFF2-40B4-BE49-F238E27FC236}">
                <a16:creationId xmlns:a16="http://schemas.microsoft.com/office/drawing/2014/main" id="{2F0066F2-2D33-44E2-A5C9-6D1CE92E4DEE}"/>
              </a:ext>
            </a:extLst>
          </p:cNvPr>
          <p:cNvSpPr/>
          <p:nvPr/>
        </p:nvSpPr>
        <p:spPr>
          <a:xfrm>
            <a:off x="8288021" y="4336771"/>
            <a:ext cx="548700" cy="327623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 err="1"/>
              <a:t>Retrun</a:t>
            </a:r>
            <a:endParaRPr lang="en-US" sz="500" dirty="0"/>
          </a:p>
        </p:txBody>
      </p:sp>
    </p:spTree>
    <p:extLst>
      <p:ext uri="{BB962C8B-B14F-4D97-AF65-F5344CB8AC3E}">
        <p14:creationId xmlns:p14="http://schemas.microsoft.com/office/powerpoint/2010/main" val="3958986327"/>
      </p:ext>
    </p:extLst>
  </p:cSld>
  <p:clrMapOvr>
    <a:masterClrMapping/>
  </p:clrMapOvr>
  <p:transition spd="slow">
    <p:wheel spokes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mall, table, riding, desk&#10;&#10;Description automatically generated">
            <a:extLst>
              <a:ext uri="{FF2B5EF4-FFF2-40B4-BE49-F238E27FC236}">
                <a16:creationId xmlns:a16="http://schemas.microsoft.com/office/drawing/2014/main" id="{1B66B399-9EC3-4092-9544-D9E5440126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54" t="1250" r="17502" b="-1250"/>
          <a:stretch/>
        </p:blipFill>
        <p:spPr>
          <a:xfrm>
            <a:off x="0" y="0"/>
            <a:ext cx="1971676" cy="52077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1608565" y="1592937"/>
            <a:ext cx="6882291" cy="21952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,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sâu</a:t>
            </a:r>
            <a:endParaRPr dirty="0"/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◎"/>
            </a:pPr>
            <a:r>
              <a:rPr lang="en-US" dirty="0" err="1">
                <a:hlinkClick r:id="rId4" action="ppaction://hlinksldjump"/>
              </a:rPr>
              <a:t>Ngân</a:t>
            </a:r>
            <a:r>
              <a:rPr lang="en-US" dirty="0">
                <a:hlinkClick r:id="rId4" action="ppaction://hlinksldjump"/>
              </a:rPr>
              <a:t> </a:t>
            </a:r>
            <a:r>
              <a:rPr lang="en-US" dirty="0" err="1">
                <a:hlinkClick r:id="rId4" action="ppaction://hlinksldjump"/>
              </a:rPr>
              <a:t>hàng</a:t>
            </a:r>
            <a:r>
              <a:rPr lang="en-US" dirty="0">
                <a:hlinkClick r:id="rId4" action="ppaction://hlinksldjump"/>
              </a:rPr>
              <a:t> </a:t>
            </a:r>
            <a:r>
              <a:rPr lang="en-US" dirty="0" err="1">
                <a:hlinkClick r:id="rId4" action="ppaction://hlinksldjump"/>
              </a:rPr>
              <a:t>là</a:t>
            </a:r>
            <a:r>
              <a:rPr lang="en-US" dirty="0">
                <a:hlinkClick r:id="rId4" action="ppaction://hlinksldjump"/>
              </a:rPr>
              <a:t> </a:t>
            </a:r>
            <a:r>
              <a:rPr lang="en-US" dirty="0" err="1">
                <a:hlinkClick r:id="rId4" action="ppaction://hlinksldjump"/>
              </a:rPr>
              <a:t>ngành</a:t>
            </a:r>
            <a:r>
              <a:rPr lang="en-US" dirty="0">
                <a:hlinkClick r:id="rId4" action="ppaction://hlinksldjump"/>
              </a:rPr>
              <a:t> </a:t>
            </a:r>
            <a:r>
              <a:rPr lang="en-US" dirty="0" err="1">
                <a:hlinkClick r:id="rId4" action="ppaction://hlinksldjump"/>
              </a:rPr>
              <a:t>đặc</a:t>
            </a:r>
            <a:r>
              <a:rPr lang="en-US" dirty="0">
                <a:hlinkClick r:id="rId4" action="ppaction://hlinksldjump"/>
              </a:rPr>
              <a:t> </a:t>
            </a:r>
            <a:r>
              <a:rPr lang="en-US" dirty="0" err="1">
                <a:hlinkClick r:id="rId4" action="ppaction://hlinksldjump"/>
              </a:rPr>
              <a:t>thù</a:t>
            </a:r>
            <a:r>
              <a:rPr lang="en-US" dirty="0">
                <a:hlinkClick r:id="rId4" action="ppaction://hlinksldjump"/>
              </a:rPr>
              <a:t>, </a:t>
            </a:r>
            <a:r>
              <a:rPr lang="en-US" dirty="0" err="1">
                <a:hlinkClick r:id="rId4" action="ppaction://hlinksldjump"/>
              </a:rPr>
              <a:t>nhiều</a:t>
            </a:r>
            <a:r>
              <a:rPr lang="en-US" dirty="0">
                <a:hlinkClick r:id="rId4" action="ppaction://hlinksldjump"/>
              </a:rPr>
              <a:t> </a:t>
            </a:r>
            <a:r>
              <a:rPr lang="en-US" dirty="0" err="1">
                <a:hlinkClick r:id="rId4" action="ppaction://hlinksldjump"/>
              </a:rPr>
              <a:t>cạnh</a:t>
            </a:r>
            <a:r>
              <a:rPr lang="en-US" dirty="0">
                <a:hlinkClick r:id="rId4" action="ppaction://hlinksldjump"/>
              </a:rPr>
              <a:t> </a:t>
            </a:r>
            <a:r>
              <a:rPr lang="en-US" dirty="0" err="1">
                <a:hlinkClick r:id="rId4" action="ppaction://hlinksldjump"/>
              </a:rPr>
              <a:t>tranh</a:t>
            </a:r>
            <a:r>
              <a:rPr lang="en-US" dirty="0">
                <a:hlinkClick r:id="rId4" action="ppaction://hlinksldjump"/>
              </a:rPr>
              <a:t> </a:t>
            </a:r>
            <a:endParaRPr lang="en-US" dirty="0"/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◎"/>
            </a:pPr>
            <a:r>
              <a:rPr lang="en-US" dirty="0" err="1"/>
              <a:t>Giảm</a:t>
            </a:r>
            <a:r>
              <a:rPr lang="en-US" dirty="0"/>
              <a:t> </a:t>
            </a:r>
            <a:r>
              <a:rPr lang="en-US" dirty="0" err="1"/>
              <a:t>thiểu</a:t>
            </a:r>
            <a:r>
              <a:rPr lang="en-US" dirty="0"/>
              <a:t> chi </a:t>
            </a:r>
            <a:r>
              <a:rPr lang="en-US" dirty="0" err="1"/>
              <a:t>phí</a:t>
            </a:r>
            <a:r>
              <a:rPr lang="en-US" dirty="0"/>
              <a:t>, </a:t>
            </a:r>
            <a:r>
              <a:rPr lang="en-US" dirty="0" err="1"/>
              <a:t>tăng</a:t>
            </a:r>
            <a:r>
              <a:rPr lang="en-US" dirty="0"/>
              <a:t> </a:t>
            </a:r>
            <a:r>
              <a:rPr lang="en-US" dirty="0" err="1"/>
              <a:t>lợi</a:t>
            </a:r>
            <a:r>
              <a:rPr lang="en-US" dirty="0"/>
              <a:t> </a:t>
            </a:r>
            <a:r>
              <a:rPr lang="en-US" dirty="0" err="1"/>
              <a:t>nhuận</a:t>
            </a:r>
            <a:r>
              <a:rPr lang="en-US" dirty="0"/>
              <a:t> </a:t>
            </a:r>
            <a:r>
              <a:rPr lang="en-US" dirty="0" err="1"/>
              <a:t>biên</a:t>
            </a:r>
            <a:endParaRPr lang="en-US"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1238758" y="890337"/>
            <a:ext cx="6666484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0091EA"/>
                </a:solidFill>
              </a:rPr>
              <a:t>Cơ sở đề tài</a:t>
            </a:r>
            <a:endParaRPr sz="3000" dirty="0">
              <a:solidFill>
                <a:srgbClr val="0091EA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D7C004-DB36-44E3-8AC0-B4FB347C683E}"/>
              </a:ext>
            </a:extLst>
          </p:cNvPr>
          <p:cNvSpPr txBox="1"/>
          <p:nvPr/>
        </p:nvSpPr>
        <p:spPr>
          <a:xfrm>
            <a:off x="2164080" y="3581937"/>
            <a:ext cx="2611120" cy="5981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</a:pPr>
            <a:r>
              <a:rPr lang="en-US" sz="2500" dirty="0" err="1">
                <a:solidFill>
                  <a:srgbClr val="263238"/>
                </a:solidFill>
              </a:rPr>
              <a:t>Doanh</a:t>
            </a:r>
            <a:r>
              <a:rPr lang="en-US" sz="2500" dirty="0">
                <a:solidFill>
                  <a:srgbClr val="263238"/>
                </a:solidFill>
              </a:rPr>
              <a:t> </a:t>
            </a:r>
            <a:r>
              <a:rPr lang="en-US" sz="2500" dirty="0" err="1">
                <a:solidFill>
                  <a:srgbClr val="263238"/>
                </a:solidFill>
              </a:rPr>
              <a:t>thu</a:t>
            </a:r>
            <a:r>
              <a:rPr lang="en-US" sz="2500" dirty="0">
                <a:solidFill>
                  <a:srgbClr val="263238"/>
                </a:solidFill>
              </a:rPr>
              <a:t>    -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850CAC-9ED9-4DCC-989F-FB95BCD17CD8}"/>
              </a:ext>
            </a:extLst>
          </p:cNvPr>
          <p:cNvSpPr txBox="1"/>
          <p:nvPr/>
        </p:nvSpPr>
        <p:spPr>
          <a:xfrm>
            <a:off x="4775200" y="3581937"/>
            <a:ext cx="1571904" cy="5981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</a:pPr>
            <a:r>
              <a:rPr lang="en-US" sz="2500" dirty="0">
                <a:solidFill>
                  <a:srgbClr val="263238"/>
                </a:solidFill>
              </a:rPr>
              <a:t>Chi </a:t>
            </a:r>
            <a:r>
              <a:rPr lang="en-US" sz="2500" dirty="0" err="1">
                <a:solidFill>
                  <a:srgbClr val="263238"/>
                </a:solidFill>
              </a:rPr>
              <a:t>phí</a:t>
            </a:r>
            <a:endParaRPr lang="en-US" sz="2500" dirty="0">
              <a:solidFill>
                <a:srgbClr val="263238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D84A3E-48CA-497B-9DCF-6A053B154B75}"/>
              </a:ext>
            </a:extLst>
          </p:cNvPr>
          <p:cNvSpPr txBox="1"/>
          <p:nvPr/>
        </p:nvSpPr>
        <p:spPr>
          <a:xfrm>
            <a:off x="6384774" y="3581937"/>
            <a:ext cx="2611120" cy="5981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</a:pPr>
            <a:r>
              <a:rPr lang="en-US" sz="2500" dirty="0">
                <a:solidFill>
                  <a:srgbClr val="263238"/>
                </a:solidFill>
              </a:rPr>
              <a:t>=  </a:t>
            </a:r>
            <a:r>
              <a:rPr lang="en-US" sz="2500" dirty="0" err="1">
                <a:solidFill>
                  <a:srgbClr val="263238"/>
                </a:solidFill>
              </a:rPr>
              <a:t>Lợi</a:t>
            </a:r>
            <a:r>
              <a:rPr lang="en-US" sz="2500" dirty="0">
                <a:solidFill>
                  <a:srgbClr val="263238"/>
                </a:solidFill>
              </a:rPr>
              <a:t> </a:t>
            </a:r>
            <a:r>
              <a:rPr lang="en-US" sz="2500" dirty="0" err="1">
                <a:solidFill>
                  <a:srgbClr val="263238"/>
                </a:solidFill>
              </a:rPr>
              <a:t>nhuận</a:t>
            </a:r>
            <a:endParaRPr lang="en-US" sz="2500" dirty="0">
              <a:solidFill>
                <a:srgbClr val="263238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5" dur="2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9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build="allAtOnce"/>
      <p:bldP spid="9" grpId="0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832684" y="215757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/>
              <a:t>Cấu trúc dữ liệu gốc</a:t>
            </a:r>
            <a:endParaRPr sz="3000" b="1"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12B3A543-9225-4458-8F0E-4546CA7D71C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150" y="1188360"/>
            <a:ext cx="5117624" cy="3351371"/>
          </a:xfrm>
          <a:prstGeom prst="rect">
            <a:avLst/>
          </a:prstGeom>
        </p:spPr>
      </p:pic>
      <p:sp>
        <p:nvSpPr>
          <p:cNvPr id="10" name="Google Shape;117;p18">
            <a:extLst>
              <a:ext uri="{FF2B5EF4-FFF2-40B4-BE49-F238E27FC236}">
                <a16:creationId xmlns:a16="http://schemas.microsoft.com/office/drawing/2014/main" id="{38937419-00E2-47BB-8720-4EC72A809766}"/>
              </a:ext>
            </a:extLst>
          </p:cNvPr>
          <p:cNvSpPr/>
          <p:nvPr/>
        </p:nvSpPr>
        <p:spPr>
          <a:xfrm>
            <a:off x="353549" y="1167885"/>
            <a:ext cx="3132601" cy="3205185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120;p18">
            <a:extLst>
              <a:ext uri="{FF2B5EF4-FFF2-40B4-BE49-F238E27FC236}">
                <a16:creationId xmlns:a16="http://schemas.microsoft.com/office/drawing/2014/main" id="{69A19724-DCF6-4FD0-85A9-2C55819EFFDE}"/>
              </a:ext>
            </a:extLst>
          </p:cNvPr>
          <p:cNvCxnSpPr/>
          <p:nvPr/>
        </p:nvCxnSpPr>
        <p:spPr>
          <a:xfrm rot="10800000" flipH="1">
            <a:off x="1433199" y="799223"/>
            <a:ext cx="143700" cy="377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1;p18">
            <a:extLst>
              <a:ext uri="{FF2B5EF4-FFF2-40B4-BE49-F238E27FC236}">
                <a16:creationId xmlns:a16="http://schemas.microsoft.com/office/drawing/2014/main" id="{081BCA59-86E2-4EA4-AAA5-7ECC9275B137}"/>
              </a:ext>
            </a:extLst>
          </p:cNvPr>
          <p:cNvCxnSpPr/>
          <p:nvPr/>
        </p:nvCxnSpPr>
        <p:spPr>
          <a:xfrm flipH="1">
            <a:off x="2079650" y="1440396"/>
            <a:ext cx="337200" cy="131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22;p18">
            <a:extLst>
              <a:ext uri="{FF2B5EF4-FFF2-40B4-BE49-F238E27FC236}">
                <a16:creationId xmlns:a16="http://schemas.microsoft.com/office/drawing/2014/main" id="{D29794A6-3849-489A-853F-4CB706A5C6AF}"/>
              </a:ext>
            </a:extLst>
          </p:cNvPr>
          <p:cNvCxnSpPr>
            <a:cxnSpLocks/>
            <a:endCxn id="10" idx="6"/>
          </p:cNvCxnSpPr>
          <p:nvPr/>
        </p:nvCxnSpPr>
        <p:spPr>
          <a:xfrm>
            <a:off x="3227250" y="2192386"/>
            <a:ext cx="258900" cy="578092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23;p18">
            <a:extLst>
              <a:ext uri="{FF2B5EF4-FFF2-40B4-BE49-F238E27FC236}">
                <a16:creationId xmlns:a16="http://schemas.microsoft.com/office/drawing/2014/main" id="{EFF8BC88-4E7E-4AC9-ACA1-EA6EBA534898}"/>
              </a:ext>
            </a:extLst>
          </p:cNvPr>
          <p:cNvSpPr/>
          <p:nvPr/>
        </p:nvSpPr>
        <p:spPr>
          <a:xfrm>
            <a:off x="645098" y="1505945"/>
            <a:ext cx="2582152" cy="2582601"/>
          </a:xfrm>
          <a:prstGeom prst="ellipse">
            <a:avLst/>
          </a:prstGeom>
          <a:noFill/>
          <a:ln w="19050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Google Shape;152;p21">
            <a:extLst>
              <a:ext uri="{FF2B5EF4-FFF2-40B4-BE49-F238E27FC236}">
                <a16:creationId xmlns:a16="http://schemas.microsoft.com/office/drawing/2014/main" id="{E3E25449-03FC-448F-BD87-697D2EE4FF36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667273" y="1501822"/>
            <a:ext cx="2537802" cy="2582601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19571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280FE1-F3D7-4812-9949-562B5F53621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16" name="Arrow: Striped Right 15">
            <a:extLst>
              <a:ext uri="{FF2B5EF4-FFF2-40B4-BE49-F238E27FC236}">
                <a16:creationId xmlns:a16="http://schemas.microsoft.com/office/drawing/2014/main" id="{29C0DDB6-8499-4031-A10C-33FB11EE8654}"/>
              </a:ext>
            </a:extLst>
          </p:cNvPr>
          <p:cNvSpPr/>
          <p:nvPr/>
        </p:nvSpPr>
        <p:spPr>
          <a:xfrm>
            <a:off x="3848392" y="2794362"/>
            <a:ext cx="993302" cy="453390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38A45C3-82F9-4FA3-A9F4-36BF5A163CD7}"/>
              </a:ext>
            </a:extLst>
          </p:cNvPr>
          <p:cNvGrpSpPr/>
          <p:nvPr/>
        </p:nvGrpSpPr>
        <p:grpSpPr>
          <a:xfrm>
            <a:off x="811717" y="2226672"/>
            <a:ext cx="2441310" cy="1513523"/>
            <a:chOff x="287655" y="1876425"/>
            <a:chExt cx="2441310" cy="1513523"/>
          </a:xfrm>
        </p:grpSpPr>
        <p:pic>
          <p:nvPicPr>
            <p:cNvPr id="23" name="Picture 22" descr="A group of people walking down the street&#10;&#10;Description automatically generated">
              <a:extLst>
                <a:ext uri="{FF2B5EF4-FFF2-40B4-BE49-F238E27FC236}">
                  <a16:creationId xmlns:a16="http://schemas.microsoft.com/office/drawing/2014/main" id="{DD1A4528-E295-4591-8DB4-112E836A31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7655" y="1876425"/>
              <a:ext cx="1428750" cy="952500"/>
            </a:xfrm>
            <a:prstGeom prst="rect">
              <a:avLst/>
            </a:prstGeom>
            <a:effectLst>
              <a:reflection blurRad="6350" stA="50000" endA="300" endPos="55000" dir="5400000" sy="-100000" algn="bl" rotWithShape="0"/>
            </a:effectLst>
            <a:scene3d>
              <a:camera prst="isometricOffAxis1Right"/>
              <a:lightRig rig="threePt" dir="t"/>
            </a:scene3d>
          </p:spPr>
        </p:pic>
        <p:pic>
          <p:nvPicPr>
            <p:cNvPr id="24" name="Picture 23" descr="A group of people walking down the street&#10;&#10;Description automatically generated">
              <a:extLst>
                <a:ext uri="{FF2B5EF4-FFF2-40B4-BE49-F238E27FC236}">
                  <a16:creationId xmlns:a16="http://schemas.microsoft.com/office/drawing/2014/main" id="{D3ECACB1-20D6-48B8-9C22-0D80113638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9095" y="1945005"/>
              <a:ext cx="1428750" cy="952500"/>
            </a:xfrm>
            <a:prstGeom prst="rect">
              <a:avLst/>
            </a:prstGeom>
            <a:effectLst>
              <a:reflection blurRad="6350" stA="50000" endA="300" endPos="55000" dir="5400000" sy="-100000" algn="bl" rotWithShape="0"/>
            </a:effectLst>
            <a:scene3d>
              <a:camera prst="isometricOffAxis1Right"/>
              <a:lightRig rig="threePt" dir="t"/>
            </a:scene3d>
          </p:spPr>
        </p:pic>
        <p:pic>
          <p:nvPicPr>
            <p:cNvPr id="25" name="Picture 24" descr="A group of people walking down the street&#10;&#10;Description automatically generated">
              <a:extLst>
                <a:ext uri="{FF2B5EF4-FFF2-40B4-BE49-F238E27FC236}">
                  <a16:creationId xmlns:a16="http://schemas.microsoft.com/office/drawing/2014/main" id="{D1F8DD61-BF68-4F7A-A695-82556EC1EF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3395" y="2021205"/>
              <a:ext cx="1428750" cy="952500"/>
            </a:xfrm>
            <a:prstGeom prst="rect">
              <a:avLst/>
            </a:prstGeom>
            <a:effectLst>
              <a:reflection blurRad="6350" stA="50000" endA="300" endPos="55000" dir="5400000" sy="-100000" algn="bl" rotWithShape="0"/>
            </a:effectLst>
            <a:scene3d>
              <a:camera prst="isometricOffAxis1Right"/>
              <a:lightRig rig="threePt" dir="t"/>
            </a:scene3d>
          </p:spPr>
        </p:pic>
        <p:pic>
          <p:nvPicPr>
            <p:cNvPr id="26" name="Picture 25" descr="A group of people walking down the street&#10;&#10;Description automatically generated">
              <a:extLst>
                <a:ext uri="{FF2B5EF4-FFF2-40B4-BE49-F238E27FC236}">
                  <a16:creationId xmlns:a16="http://schemas.microsoft.com/office/drawing/2014/main" id="{C82D60AB-EEC5-4E15-9599-32880F054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8175" y="2082165"/>
              <a:ext cx="1428750" cy="952500"/>
            </a:xfrm>
            <a:prstGeom prst="rect">
              <a:avLst/>
            </a:prstGeom>
            <a:effectLst>
              <a:reflection blurRad="6350" stA="50000" endA="300" endPos="55000" dir="5400000" sy="-100000" algn="bl" rotWithShape="0"/>
            </a:effectLst>
            <a:scene3d>
              <a:camera prst="isometricOffAxis1Right"/>
              <a:lightRig rig="threePt" dir="t"/>
            </a:scene3d>
          </p:spPr>
        </p:pic>
        <p:pic>
          <p:nvPicPr>
            <p:cNvPr id="27" name="Picture 26" descr="A group of people walking down the street&#10;&#10;Description automatically generated">
              <a:extLst>
                <a:ext uri="{FF2B5EF4-FFF2-40B4-BE49-F238E27FC236}">
                  <a16:creationId xmlns:a16="http://schemas.microsoft.com/office/drawing/2014/main" id="{829D1489-1AD2-4DD5-B96F-DF2BC2333F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0575" y="2158365"/>
              <a:ext cx="1428750" cy="952500"/>
            </a:xfrm>
            <a:prstGeom prst="rect">
              <a:avLst/>
            </a:prstGeom>
            <a:effectLst>
              <a:reflection blurRad="6350" stA="50000" endA="300" endPos="55000" dir="5400000" sy="-100000" algn="bl" rotWithShape="0"/>
            </a:effectLst>
            <a:scene3d>
              <a:camera prst="isometricOffAxis1Right"/>
              <a:lightRig rig="threePt" dir="t"/>
            </a:scene3d>
          </p:spPr>
        </p:pic>
        <p:pic>
          <p:nvPicPr>
            <p:cNvPr id="28" name="Picture 27" descr="A group of people walking down the street&#10;&#10;Description automatically generated">
              <a:extLst>
                <a:ext uri="{FF2B5EF4-FFF2-40B4-BE49-F238E27FC236}">
                  <a16:creationId xmlns:a16="http://schemas.microsoft.com/office/drawing/2014/main" id="{D96BBF58-4FC3-43E8-B50C-EED7E33A5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50595" y="2226945"/>
              <a:ext cx="1428750" cy="952500"/>
            </a:xfrm>
            <a:prstGeom prst="rect">
              <a:avLst/>
            </a:prstGeom>
            <a:effectLst>
              <a:reflection blurRad="6350" stA="50000" endA="300" endPos="55000" dir="5400000" sy="-100000" algn="bl" rotWithShape="0"/>
            </a:effectLst>
            <a:scene3d>
              <a:camera prst="isometricOffAxis1Right"/>
              <a:lightRig rig="threePt" dir="t"/>
            </a:scene3d>
          </p:spPr>
        </p:pic>
        <p:pic>
          <p:nvPicPr>
            <p:cNvPr id="29" name="Picture 28" descr="A group of people walking down the street&#10;&#10;Description automatically generated">
              <a:extLst>
                <a:ext uri="{FF2B5EF4-FFF2-40B4-BE49-F238E27FC236}">
                  <a16:creationId xmlns:a16="http://schemas.microsoft.com/office/drawing/2014/main" id="{1A01551E-1A9B-4481-A7E7-3F4577C889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94475" y="2286000"/>
              <a:ext cx="1428750" cy="952500"/>
            </a:xfrm>
            <a:prstGeom prst="rect">
              <a:avLst/>
            </a:prstGeom>
            <a:effectLst>
              <a:reflection blurRad="6350" stA="50000" endA="300" endPos="55000" dir="5400000" sy="-100000" algn="bl" rotWithShape="0"/>
            </a:effectLst>
            <a:scene3d>
              <a:camera prst="isometricOffAxis1Right"/>
              <a:lightRig rig="threePt" dir="t"/>
            </a:scene3d>
          </p:spPr>
        </p:pic>
        <p:pic>
          <p:nvPicPr>
            <p:cNvPr id="30" name="Picture 29" descr="A group of people walking down the street&#10;&#10;Description automatically generated">
              <a:extLst>
                <a:ext uri="{FF2B5EF4-FFF2-40B4-BE49-F238E27FC236}">
                  <a16:creationId xmlns:a16="http://schemas.microsoft.com/office/drawing/2014/main" id="{6B5F49D0-38F0-42D5-A25F-40E96DE972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07770" y="2369820"/>
              <a:ext cx="1428750" cy="952500"/>
            </a:xfrm>
            <a:prstGeom prst="rect">
              <a:avLst/>
            </a:prstGeom>
            <a:effectLst>
              <a:reflection blurRad="6350" stA="50000" endA="300" endPos="55000" dir="5400000" sy="-100000" algn="bl" rotWithShape="0"/>
            </a:effectLst>
            <a:scene3d>
              <a:camera prst="isometricOffAxis1Right"/>
              <a:lightRig rig="threePt" dir="t"/>
            </a:scene3d>
          </p:spPr>
        </p:pic>
        <p:pic>
          <p:nvPicPr>
            <p:cNvPr id="31" name="Picture 30" descr="A group of people walking down the street&#10;&#10;Description automatically generated">
              <a:extLst>
                <a:ext uri="{FF2B5EF4-FFF2-40B4-BE49-F238E27FC236}">
                  <a16:creationId xmlns:a16="http://schemas.microsoft.com/office/drawing/2014/main" id="{E80FEB31-4107-4FBF-8F77-83E40A9702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00215" y="2437448"/>
              <a:ext cx="1428750" cy="952500"/>
            </a:xfrm>
            <a:prstGeom prst="rect">
              <a:avLst/>
            </a:prstGeom>
            <a:effectLst>
              <a:reflection blurRad="6350" stA="50000" endA="300" endPos="55000" dir="5400000" sy="-100000" algn="bl" rotWithShape="0"/>
            </a:effectLst>
            <a:scene3d>
              <a:camera prst="isometricOffAxis1Right"/>
              <a:lightRig rig="threePt" dir="t"/>
            </a:scene3d>
          </p:spPr>
        </p:pic>
      </p:grpSp>
      <p:pic>
        <p:nvPicPr>
          <p:cNvPr id="34" name="Picture 33" descr="A group of people walking down the street&#10;&#10;Description automatically generated">
            <a:extLst>
              <a:ext uri="{FF2B5EF4-FFF2-40B4-BE49-F238E27FC236}">
                <a16:creationId xmlns:a16="http://schemas.microsoft.com/office/drawing/2014/main" id="{E0007A3B-ECAB-44B2-8BCE-B8B766CA1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7059" y="2015674"/>
            <a:ext cx="3008232" cy="20054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5" name="Google Shape;254;p28">
            <a:extLst>
              <a:ext uri="{FF2B5EF4-FFF2-40B4-BE49-F238E27FC236}">
                <a16:creationId xmlns:a16="http://schemas.microsoft.com/office/drawing/2014/main" id="{B961E4E2-D1C7-4B88-9B02-AAAE1DD14886}"/>
              </a:ext>
            </a:extLst>
          </p:cNvPr>
          <p:cNvSpPr txBox="1">
            <a:spLocks/>
          </p:cNvSpPr>
          <p:nvPr/>
        </p:nvSpPr>
        <p:spPr>
          <a:xfrm>
            <a:off x="488868" y="680084"/>
            <a:ext cx="3856175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" sz="4000" dirty="0"/>
              <a:t>~39 tr dòng</a:t>
            </a:r>
          </a:p>
        </p:txBody>
      </p:sp>
      <p:sp>
        <p:nvSpPr>
          <p:cNvPr id="36" name="Google Shape;254;p28">
            <a:extLst>
              <a:ext uri="{FF2B5EF4-FFF2-40B4-BE49-F238E27FC236}">
                <a16:creationId xmlns:a16="http://schemas.microsoft.com/office/drawing/2014/main" id="{06807BBE-DA6B-417E-AB7A-C6A8FC6B2D23}"/>
              </a:ext>
            </a:extLst>
          </p:cNvPr>
          <p:cNvSpPr txBox="1">
            <a:spLocks/>
          </p:cNvSpPr>
          <p:nvPr/>
        </p:nvSpPr>
        <p:spPr>
          <a:xfrm>
            <a:off x="5013087" y="588644"/>
            <a:ext cx="3856175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" sz="4000" dirty="0"/>
              <a:t>~62 ngàn dòng</a:t>
            </a:r>
          </a:p>
        </p:txBody>
      </p:sp>
    </p:spTree>
    <p:extLst>
      <p:ext uri="{BB962C8B-B14F-4D97-AF65-F5344CB8AC3E}">
        <p14:creationId xmlns:p14="http://schemas.microsoft.com/office/powerpoint/2010/main" val="19883902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body" idx="1"/>
          </p:nvPr>
        </p:nvSpPr>
        <p:spPr>
          <a:xfrm>
            <a:off x="786137" y="985835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Statement</a:t>
            </a:r>
          </a:p>
          <a:p>
            <a:pPr marL="342900" indent="-342900"/>
            <a:r>
              <a:rPr lang="en-US" dirty="0"/>
              <a:t>Sao </a:t>
            </a:r>
            <a:r>
              <a:rPr lang="en-US" dirty="0" err="1"/>
              <a:t>kê</a:t>
            </a:r>
            <a:r>
              <a:rPr lang="en-US" dirty="0"/>
              <a:t> </a:t>
            </a:r>
            <a:r>
              <a:rPr lang="en-US" dirty="0" err="1"/>
              <a:t>sao</a:t>
            </a:r>
            <a:r>
              <a:rPr lang="en-US" dirty="0"/>
              <a:t> </a:t>
            </a:r>
            <a:r>
              <a:rPr lang="en-US" dirty="0" err="1"/>
              <a:t>kê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vốn</a:t>
            </a:r>
            <a:r>
              <a:rPr lang="en-US" dirty="0"/>
              <a:t>, </a:t>
            </a:r>
            <a:r>
              <a:rPr lang="en-US" dirty="0" err="1"/>
              <a:t>sao</a:t>
            </a:r>
            <a:r>
              <a:rPr lang="en-US" dirty="0"/>
              <a:t> </a:t>
            </a:r>
            <a:r>
              <a:rPr lang="en-US" dirty="0" err="1"/>
              <a:t>kê</a:t>
            </a:r>
            <a:r>
              <a:rPr lang="en-US" dirty="0"/>
              <a:t> </a:t>
            </a:r>
            <a:r>
              <a:rPr lang="en-US" dirty="0" err="1"/>
              <a:t>dư</a:t>
            </a:r>
            <a:r>
              <a:rPr lang="en-US" dirty="0"/>
              <a:t> </a:t>
            </a:r>
            <a:r>
              <a:rPr lang="en-US" dirty="0" err="1"/>
              <a:t>nợ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01/01/2018 – 31/12/2019</a:t>
            </a:r>
          </a:p>
          <a:p>
            <a:pPr marL="342900" indent="-342900"/>
            <a:r>
              <a:rPr lang="en-US" dirty="0"/>
              <a:t>39 </a:t>
            </a:r>
            <a:r>
              <a:rPr lang="en-US" dirty="0" err="1"/>
              <a:t>triệu</a:t>
            </a:r>
            <a:r>
              <a:rPr lang="en-US" dirty="0"/>
              <a:t> </a:t>
            </a:r>
            <a:r>
              <a:rPr lang="en-US" dirty="0" err="1"/>
              <a:t>dòng</a:t>
            </a:r>
            <a:endParaRPr lang="en-US" dirty="0"/>
          </a:p>
          <a:p>
            <a:pPr marL="342900" indent="-342900"/>
            <a:r>
              <a:rPr lang="en-US" dirty="0"/>
              <a:t>74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,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null</a:t>
            </a:r>
          </a:p>
          <a:p>
            <a:pPr marL="342900" indent="-342900"/>
            <a:r>
              <a:rPr lang="en-US" dirty="0" err="1"/>
              <a:t>Lựa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cột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: </a:t>
            </a:r>
            <a:r>
              <a:rPr lang="en-US" dirty="0" err="1"/>
              <a:t>avg_VND</a:t>
            </a:r>
            <a:r>
              <a:rPr lang="en-US" dirty="0"/>
              <a:t>, </a:t>
            </a:r>
            <a:r>
              <a:rPr lang="en-US" dirty="0" err="1"/>
              <a:t>max_VND</a:t>
            </a:r>
            <a:r>
              <a:rPr lang="en-US" dirty="0"/>
              <a:t>, </a:t>
            </a:r>
            <a:r>
              <a:rPr lang="en-US" dirty="0" err="1"/>
              <a:t>avg_int</a:t>
            </a:r>
            <a:r>
              <a:rPr lang="en-US" dirty="0"/>
              <a:t>… </a:t>
            </a:r>
          </a:p>
        </p:txBody>
      </p:sp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Xử lý dữ liệu</a:t>
            </a:r>
            <a:endParaRPr sz="3500" dirty="0"/>
          </a:p>
        </p:txBody>
      </p:sp>
      <p:sp>
        <p:nvSpPr>
          <p:cNvPr id="134" name="Google Shape;134;p19"/>
          <p:cNvSpPr txBox="1">
            <a:spLocks noGrp="1"/>
          </p:cNvSpPr>
          <p:nvPr>
            <p:ph type="body" idx="2"/>
          </p:nvPr>
        </p:nvSpPr>
        <p:spPr>
          <a:xfrm>
            <a:off x="4682659" y="985835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Info</a:t>
            </a:r>
            <a:endParaRPr b="1" dirty="0"/>
          </a:p>
          <a:p>
            <a:pPr marL="342900" indent="-342900"/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sinh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342900" indent="-342900"/>
            <a:r>
              <a:rPr lang="en-US" dirty="0"/>
              <a:t>45 </a:t>
            </a:r>
            <a:r>
              <a:rPr lang="en-US" dirty="0" err="1"/>
              <a:t>ngàn</a:t>
            </a:r>
            <a:r>
              <a:rPr lang="en-US" dirty="0"/>
              <a:t> </a:t>
            </a:r>
            <a:r>
              <a:rPr lang="en-US" dirty="0" err="1"/>
              <a:t>dòng</a:t>
            </a:r>
            <a:endParaRPr lang="en-US" dirty="0"/>
          </a:p>
          <a:p>
            <a:pPr marL="342900" indent="-342900"/>
            <a:r>
              <a:rPr lang="en-US" dirty="0"/>
              <a:t>50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,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null</a:t>
            </a:r>
          </a:p>
          <a:p>
            <a:pPr marL="342900" indent="-342900"/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Lựa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chọn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GIOITINH: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giới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tính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và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Account_Management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các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khách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hàng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VIP.</a:t>
            </a:r>
            <a:endParaRPr lang="en-US" dirty="0"/>
          </a:p>
        </p:txBody>
      </p:sp>
      <p:sp>
        <p:nvSpPr>
          <p:cNvPr id="135" name="Google Shape;135;p19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1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 build="p"/>
      <p:bldP spid="13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>
            <a:spLocks noGrp="1"/>
          </p:cNvSpPr>
          <p:nvPr>
            <p:ph type="title"/>
          </p:nvPr>
        </p:nvSpPr>
        <p:spPr>
          <a:xfrm>
            <a:off x="535380" y="53341"/>
            <a:ext cx="7259880" cy="10363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chemeClr val="bg1"/>
                </a:solidFill>
                <a:highlight>
                  <a:srgbClr val="0091EA"/>
                </a:highlight>
                <a:latin typeface="Roboto Slab"/>
                <a:ea typeface="Roboto Slab"/>
                <a:cs typeface="Roboto Slab"/>
                <a:sym typeface="Roboto Slab"/>
              </a:rPr>
              <a:t>Customer Labelling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473DF24-E629-4CC3-B08D-AB5BFC32598B}"/>
              </a:ext>
            </a:extLst>
          </p:cNvPr>
          <p:cNvGrpSpPr/>
          <p:nvPr/>
        </p:nvGrpSpPr>
        <p:grpSpPr>
          <a:xfrm>
            <a:off x="1848255" y="1749380"/>
            <a:ext cx="5447490" cy="2916651"/>
            <a:chOff x="1077750" y="1635080"/>
            <a:chExt cx="5447490" cy="2916651"/>
          </a:xfrm>
        </p:grpSpPr>
        <p:sp>
          <p:nvSpPr>
            <p:cNvPr id="168" name="Google Shape;168;p23"/>
            <p:cNvSpPr/>
            <p:nvPr/>
          </p:nvSpPr>
          <p:spPr>
            <a:xfrm>
              <a:off x="3635430" y="1635080"/>
              <a:ext cx="2889810" cy="2916651"/>
            </a:xfrm>
            <a:prstGeom prst="ellipse">
              <a:avLst/>
            </a:prstGeom>
            <a:noFill/>
            <a:ln w="9525" cap="flat" cmpd="sng">
              <a:solidFill>
                <a:srgbClr val="DA109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 b="1" dirty="0">
                  <a:solidFill>
                    <a:srgbClr val="0070C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Sans Pro"/>
                  <a:ea typeface="Source Sans Pro"/>
                  <a:cs typeface="Source Sans Pro"/>
                  <a:sym typeface="Source Sans Pro"/>
                </a:rPr>
                <a:t>Machine learning</a:t>
              </a:r>
              <a:endParaRPr sz="35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169" name="Google Shape;169;p23"/>
            <p:cNvSpPr/>
            <p:nvPr/>
          </p:nvSpPr>
          <p:spPr>
            <a:xfrm>
              <a:off x="1077750" y="1635080"/>
              <a:ext cx="2889810" cy="2916651"/>
            </a:xfrm>
            <a:prstGeom prst="ellipse">
              <a:avLst/>
            </a:prstGeom>
            <a:noFill/>
            <a:ln w="9525" cap="flat" cmpd="sng">
              <a:solidFill>
                <a:srgbClr val="0091EA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 b="1" dirty="0">
                  <a:solidFill>
                    <a:srgbClr val="FF5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Sans Pro"/>
                  <a:ea typeface="Source Sans Pro"/>
                  <a:cs typeface="Source Sans Pro"/>
                  <a:sym typeface="Source Sans Pro"/>
                </a:rPr>
                <a:t>Kinh nghiệm</a:t>
              </a:r>
              <a:endParaRPr sz="4000" b="1" dirty="0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171" name="Google Shape;171;p23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69;p23">
            <a:extLst>
              <a:ext uri="{FF2B5EF4-FFF2-40B4-BE49-F238E27FC236}">
                <a16:creationId xmlns:a16="http://schemas.microsoft.com/office/drawing/2014/main" id="{9EB42328-F4AD-47A9-BAD7-0D151A0FEE47}"/>
              </a:ext>
            </a:extLst>
          </p:cNvPr>
          <p:cNvSpPr/>
          <p:nvPr/>
        </p:nvSpPr>
        <p:spPr>
          <a:xfrm>
            <a:off x="62504" y="-6309"/>
            <a:ext cx="3727176" cy="3580818"/>
          </a:xfrm>
          <a:prstGeom prst="ellipse">
            <a:avLst/>
          </a:prstGeom>
          <a:noFill/>
          <a:ln w="9525" cap="flat" cmpd="sng">
            <a:solidFill>
              <a:srgbClr val="0091EA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4000" b="1" dirty="0">
              <a:solidFill>
                <a:srgbClr val="FF5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4000" b="1" dirty="0">
              <a:solidFill>
                <a:srgbClr val="FF5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FF5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Sans Pro"/>
                <a:ea typeface="Source Sans Pro"/>
                <a:cs typeface="Source Sans Pro"/>
                <a:sym typeface="Source Sans Pro"/>
              </a:rPr>
              <a:t>Kinh nghiệm</a:t>
            </a:r>
            <a:endParaRPr sz="4000" b="1" dirty="0">
              <a:solidFill>
                <a:srgbClr val="FF5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" name="Picture 4" descr="A picture containing person, building, child, little&#10;&#10;Description automatically generated">
            <a:extLst>
              <a:ext uri="{FF2B5EF4-FFF2-40B4-BE49-F238E27FC236}">
                <a16:creationId xmlns:a16="http://schemas.microsoft.com/office/drawing/2014/main" id="{A06F715A-4B79-4B22-ACB4-7065D14DDB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524" b="34802"/>
          <a:stretch/>
        </p:blipFill>
        <p:spPr>
          <a:xfrm>
            <a:off x="87" y="-12290"/>
            <a:ext cx="9143913" cy="17683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6350" stA="52000" endA="300" endPos="35000" dir="5400000" sy="-100000" algn="bl" rotWithShape="0"/>
          </a:effec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A59964-BEC5-4EA3-95FF-EB3C3B03909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graphicFrame>
        <p:nvGraphicFramePr>
          <p:cNvPr id="24" name="Diagram 23">
            <a:extLst>
              <a:ext uri="{FF2B5EF4-FFF2-40B4-BE49-F238E27FC236}">
                <a16:creationId xmlns:a16="http://schemas.microsoft.com/office/drawing/2014/main" id="{43D1CC77-44DC-403A-8A46-3181B65B99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40372880"/>
              </p:ext>
            </p:extLst>
          </p:nvPr>
        </p:nvGraphicFramePr>
        <p:xfrm>
          <a:off x="4439789" y="1137920"/>
          <a:ext cx="5358619" cy="4480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667BEAA-B300-4F7A-8ECA-5B844A99B020}"/>
              </a:ext>
            </a:extLst>
          </p:cNvPr>
          <p:cNvSpPr txBox="1"/>
          <p:nvPr/>
        </p:nvSpPr>
        <p:spPr>
          <a:xfrm>
            <a:off x="4932371" y="2802241"/>
            <a:ext cx="800219" cy="1151918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4000" dirty="0">
                <a:latin typeface="Roboto Slab" panose="020B0604020202020204" charset="0"/>
                <a:ea typeface="Roboto Slab" panose="020B0604020202020204" charset="0"/>
              </a:rPr>
              <a:t>2018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1BE47CB-0DF9-40EB-BDB6-38B9F2379BBA}"/>
              </a:ext>
            </a:extLst>
          </p:cNvPr>
          <p:cNvSpPr txBox="1"/>
          <p:nvPr/>
        </p:nvSpPr>
        <p:spPr>
          <a:xfrm>
            <a:off x="7366059" y="2800638"/>
            <a:ext cx="800219" cy="1155124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en-US" sz="4000" dirty="0">
                <a:latin typeface="Roboto Slab" panose="020B0604020202020204" charset="0"/>
                <a:ea typeface="Roboto Slab" panose="020B0604020202020204" charset="0"/>
              </a:rPr>
              <a:t>2019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6949BFC-E72E-4DA3-BC51-089954509682}"/>
              </a:ext>
            </a:extLst>
          </p:cNvPr>
          <p:cNvSpPr txBox="1"/>
          <p:nvPr/>
        </p:nvSpPr>
        <p:spPr>
          <a:xfrm>
            <a:off x="5915308" y="2866098"/>
            <a:ext cx="1266693" cy="1015663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en-US" sz="3000" dirty="0">
                <a:latin typeface="Roboto Slab" panose="020B0604020202020204" charset="0"/>
                <a:ea typeface="Roboto Slab" panose="020B0604020202020204" charset="0"/>
              </a:rPr>
              <a:t>Not </a:t>
            </a:r>
          </a:p>
          <a:p>
            <a:pPr algn="ctr"/>
            <a:r>
              <a:rPr lang="en-US" sz="3000" dirty="0">
                <a:latin typeface="Roboto Slab" panose="020B0604020202020204" charset="0"/>
                <a:ea typeface="Roboto Slab" panose="020B0604020202020204" charset="0"/>
              </a:rPr>
              <a:t>churn</a:t>
            </a:r>
          </a:p>
        </p:txBody>
      </p:sp>
    </p:spTree>
    <p:extLst>
      <p:ext uri="{BB962C8B-B14F-4D97-AF65-F5344CB8AC3E}">
        <p14:creationId xmlns:p14="http://schemas.microsoft.com/office/powerpoint/2010/main" val="374696328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1420</TotalTime>
  <Words>1041</Words>
  <Application>Microsoft Office PowerPoint</Application>
  <PresentationFormat>On-screen Show (16:9)</PresentationFormat>
  <Paragraphs>296</Paragraphs>
  <Slides>31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Times New Roman</vt:lpstr>
      <vt:lpstr>Calibri</vt:lpstr>
      <vt:lpstr>Arial</vt:lpstr>
      <vt:lpstr>Source Sans Pro</vt:lpstr>
      <vt:lpstr>Roboto Slab</vt:lpstr>
      <vt:lpstr>Cordelia template</vt:lpstr>
      <vt:lpstr>PowerPoint Presentation</vt:lpstr>
      <vt:lpstr>Tỷ lệ khách hàng rút tiền tại ngân hàng.</vt:lpstr>
      <vt:lpstr>Tỷ lệ khách hàng rời bỏ:  Nghiên cứu các nhân tố quyết định tỷ lệ khách hàng rút tiền tại Ngân hàng sử dụng các thuật toán Machine Learning</vt:lpstr>
      <vt:lpstr>Cơ sở đề tài</vt:lpstr>
      <vt:lpstr>Cấu trúc dữ liệu gốc</vt:lpstr>
      <vt:lpstr>PowerPoint Presentation</vt:lpstr>
      <vt:lpstr>Xử lý dữ liệu</vt:lpstr>
      <vt:lpstr>Customer Labelling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Thống kê mô tả các biến liên tục</vt:lpstr>
      <vt:lpstr>Đồ thị phân phối của max_VND, avg_VND với các cách biến đổi khác nhau</vt:lpstr>
      <vt:lpstr>Outliers Max_VND:  Cook’s Distance</vt:lpstr>
      <vt:lpstr>PowerPoint Presentation</vt:lpstr>
      <vt:lpstr>PowerPoint Presentation</vt:lpstr>
      <vt:lpstr>Modelling</vt:lpstr>
      <vt:lpstr>PowerPoint Presentation</vt:lpstr>
      <vt:lpstr>PowerPoint Presentation</vt:lpstr>
      <vt:lpstr>PowerPoint Presentation</vt:lpstr>
      <vt:lpstr>1. Diễn giải cục bộ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CustomerChurn</dc:title>
  <dc:creator>HungTienVu</dc:creator>
  <cp:keywords>MachineLearning</cp:keywords>
  <cp:lastModifiedBy>Thuy Nguyen</cp:lastModifiedBy>
  <cp:revision>154</cp:revision>
  <dcterms:modified xsi:type="dcterms:W3CDTF">2025-09-29T13:46:31Z</dcterms:modified>
</cp:coreProperties>
</file>